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Shape 5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2" name="Shape 5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 name="Shape 112"/>
        <p:cNvGrpSpPr/>
        <p:nvPr/>
      </p:nvGrpSpPr>
      <p:grpSpPr>
        <a:xfrm>
          <a:off x="0" y="0"/>
          <a:ext cx="0" cy="0"/>
          <a:chOff x="0" y="0"/>
          <a:chExt cx="0" cy="0"/>
        </a:xfrm>
      </p:grpSpPr>
      <p:sp>
        <p:nvSpPr>
          <p:cNvPr id="113" name="Shape 11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4" name="Shape 11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Shape 13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7" name="Shape 13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Shape 14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4" name="Shape 14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Shape 15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1" name="Shape 15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 name="Shape 56"/>
        <p:cNvGrpSpPr/>
        <p:nvPr/>
      </p:nvGrpSpPr>
      <p:grpSpPr>
        <a:xfrm>
          <a:off x="0" y="0"/>
          <a:ext cx="0" cy="0"/>
          <a:chOff x="0" y="0"/>
          <a:chExt cx="0" cy="0"/>
        </a:xfrm>
      </p:grpSpPr>
      <p:sp>
        <p:nvSpPr>
          <p:cNvPr id="57" name="Shape 5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8" name="Shape 5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 name="Shape 65"/>
        <p:cNvGrpSpPr/>
        <p:nvPr/>
      </p:nvGrpSpPr>
      <p:grpSpPr>
        <a:xfrm>
          <a:off x="0" y="0"/>
          <a:ext cx="0" cy="0"/>
          <a:chOff x="0" y="0"/>
          <a:chExt cx="0" cy="0"/>
        </a:xfrm>
      </p:grpSpPr>
      <p:sp>
        <p:nvSpPr>
          <p:cNvPr id="66" name="Shape 6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7" name="Shape 6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 name="Shape 71"/>
        <p:cNvGrpSpPr/>
        <p:nvPr/>
      </p:nvGrpSpPr>
      <p:grpSpPr>
        <a:xfrm>
          <a:off x="0" y="0"/>
          <a:ext cx="0" cy="0"/>
          <a:chOff x="0" y="0"/>
          <a:chExt cx="0" cy="0"/>
        </a:xfrm>
      </p:grpSpPr>
      <p:sp>
        <p:nvSpPr>
          <p:cNvPr id="72" name="Shape 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3" name="Shape 7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 name="Shape 78"/>
        <p:cNvGrpSpPr/>
        <p:nvPr/>
      </p:nvGrpSpPr>
      <p:grpSpPr>
        <a:xfrm>
          <a:off x="0" y="0"/>
          <a:ext cx="0" cy="0"/>
          <a:chOff x="0" y="0"/>
          <a:chExt cx="0" cy="0"/>
        </a:xfrm>
      </p:grpSpPr>
      <p:sp>
        <p:nvSpPr>
          <p:cNvPr id="79" name="Shape 7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0" name="Shape 8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 name="Shape 85"/>
        <p:cNvGrpSpPr/>
        <p:nvPr/>
      </p:nvGrpSpPr>
      <p:grpSpPr>
        <a:xfrm>
          <a:off x="0" y="0"/>
          <a:ext cx="0" cy="0"/>
          <a:chOff x="0" y="0"/>
          <a:chExt cx="0" cy="0"/>
        </a:xfrm>
      </p:grpSpPr>
      <p:sp>
        <p:nvSpPr>
          <p:cNvPr id="86" name="Shape 8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7" name="Shape 8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Shape 9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4" name="Shape 9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 name="Shape 99"/>
        <p:cNvGrpSpPr/>
        <p:nvPr/>
      </p:nvGrpSpPr>
      <p:grpSpPr>
        <a:xfrm>
          <a:off x="0" y="0"/>
          <a:ext cx="0" cy="0"/>
          <a:chOff x="0" y="0"/>
          <a:chExt cx="0" cy="0"/>
        </a:xfrm>
      </p:grpSpPr>
      <p:sp>
        <p:nvSpPr>
          <p:cNvPr id="100" name="Shape 10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1" name="Shape 10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 name="Shape 106"/>
        <p:cNvGrpSpPr/>
        <p:nvPr/>
      </p:nvGrpSpPr>
      <p:grpSpPr>
        <a:xfrm>
          <a:off x="0" y="0"/>
          <a:ext cx="0" cy="0"/>
          <a:chOff x="0" y="0"/>
          <a:chExt cx="0" cy="0"/>
        </a:xfrm>
      </p:grpSpPr>
      <p:sp>
        <p:nvSpPr>
          <p:cNvPr id="107" name="Shape 10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8" name="Shape 10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Shape 10"/>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Shape 11"/>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Shape 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Shape 45"/>
          <p:cNvSpPr txBox="1"/>
          <p:nvPr>
            <p:ph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p:txBody>
      </p:sp>
      <p:sp>
        <p:nvSpPr>
          <p:cNvPr id="46" name="Shape 46"/>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Shape 4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Shape 14"/>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Shape 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Shape 17"/>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Shape 18"/>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Shape 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Shape 22"/>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Shape 23"/>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Shape 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Shape 2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Shape 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Shape 29"/>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Shape 30"/>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Shape 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Shape 33"/>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Shape 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Shape 36"/>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7" name="Shape 37"/>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Shape 38"/>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Shape 39"/>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1600"/>
              </a:spcBef>
              <a:spcAft>
                <a:spcPts val="0"/>
              </a:spcAft>
              <a:buClr>
                <a:schemeClr val="dk1"/>
              </a:buClr>
              <a:buSzPts val="1400"/>
              <a:buChar char="○"/>
              <a:defRPr>
                <a:solidFill>
                  <a:schemeClr val="dk1"/>
                </a:solidFill>
              </a:defRPr>
            </a:lvl2pPr>
            <a:lvl3pPr indent="-317500" lvl="2" marL="1371600">
              <a:spcBef>
                <a:spcPts val="1600"/>
              </a:spcBef>
              <a:spcAft>
                <a:spcPts val="0"/>
              </a:spcAft>
              <a:buClr>
                <a:schemeClr val="dk1"/>
              </a:buClr>
              <a:buSzPts val="1400"/>
              <a:buChar char="■"/>
              <a:defRPr>
                <a:solidFill>
                  <a:schemeClr val="dk1"/>
                </a:solidFill>
              </a:defRPr>
            </a:lvl3pPr>
            <a:lvl4pPr indent="-317500" lvl="3" marL="1828800">
              <a:spcBef>
                <a:spcPts val="1600"/>
              </a:spcBef>
              <a:spcAft>
                <a:spcPts val="0"/>
              </a:spcAft>
              <a:buClr>
                <a:schemeClr val="dk1"/>
              </a:buClr>
              <a:buSzPts val="1400"/>
              <a:buChar char="●"/>
              <a:defRPr>
                <a:solidFill>
                  <a:schemeClr val="dk1"/>
                </a:solidFill>
              </a:defRPr>
            </a:lvl4pPr>
            <a:lvl5pPr indent="-317500" lvl="4" marL="2286000">
              <a:spcBef>
                <a:spcPts val="1600"/>
              </a:spcBef>
              <a:spcAft>
                <a:spcPts val="0"/>
              </a:spcAft>
              <a:buClr>
                <a:schemeClr val="dk1"/>
              </a:buClr>
              <a:buSzPts val="1400"/>
              <a:buChar char="○"/>
              <a:defRPr>
                <a:solidFill>
                  <a:schemeClr val="dk1"/>
                </a:solidFill>
              </a:defRPr>
            </a:lvl5pPr>
            <a:lvl6pPr indent="-317500" lvl="5" marL="2743200">
              <a:spcBef>
                <a:spcPts val="1600"/>
              </a:spcBef>
              <a:spcAft>
                <a:spcPts val="0"/>
              </a:spcAft>
              <a:buClr>
                <a:schemeClr val="dk1"/>
              </a:buClr>
              <a:buSzPts val="1400"/>
              <a:buChar char="■"/>
              <a:defRPr>
                <a:solidFill>
                  <a:schemeClr val="dk1"/>
                </a:solidFill>
              </a:defRPr>
            </a:lvl6pPr>
            <a:lvl7pPr indent="-317500" lvl="6" marL="3200400">
              <a:spcBef>
                <a:spcPts val="1600"/>
              </a:spcBef>
              <a:spcAft>
                <a:spcPts val="0"/>
              </a:spcAft>
              <a:buClr>
                <a:schemeClr val="dk1"/>
              </a:buClr>
              <a:buSzPts val="1400"/>
              <a:buChar char="●"/>
              <a:defRPr>
                <a:solidFill>
                  <a:schemeClr val="dk1"/>
                </a:solidFill>
              </a:defRPr>
            </a:lvl7pPr>
            <a:lvl8pPr indent="-317500" lvl="7" marL="3657600">
              <a:spcBef>
                <a:spcPts val="1600"/>
              </a:spcBef>
              <a:spcAft>
                <a:spcPts val="0"/>
              </a:spcAft>
              <a:buClr>
                <a:schemeClr val="dk1"/>
              </a:buClr>
              <a:buSzPts val="1400"/>
              <a:buChar char="○"/>
              <a:defRPr>
                <a:solidFill>
                  <a:schemeClr val="dk1"/>
                </a:solidFill>
              </a:defRPr>
            </a:lvl8pPr>
            <a:lvl9pPr indent="-317500" lvl="8" marL="4114800">
              <a:spcBef>
                <a:spcPts val="1600"/>
              </a:spcBef>
              <a:spcAft>
                <a:spcPts val="1600"/>
              </a:spcAft>
              <a:buClr>
                <a:schemeClr val="dk1"/>
              </a:buClr>
              <a:buSzPts val="1400"/>
              <a:buChar char="■"/>
              <a:defRPr>
                <a:solidFill>
                  <a:schemeClr val="dk1"/>
                </a:solidFill>
              </a:defRPr>
            </a:lvl9pPr>
          </a:lstStyle>
          <a:p/>
        </p:txBody>
      </p:sp>
      <p:sp>
        <p:nvSpPr>
          <p:cNvPr id="40" name="Shape 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Shape 42"/>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Shape 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dark-2">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1600"/>
              </a:spcBef>
              <a:spcAft>
                <a:spcPts val="0"/>
              </a:spcAft>
              <a:buClr>
                <a:schemeClr val="lt2"/>
              </a:buClr>
              <a:buSzPts val="1400"/>
              <a:buChar char="○"/>
              <a:defRPr>
                <a:solidFill>
                  <a:schemeClr val="lt2"/>
                </a:solidFill>
              </a:defRPr>
            </a:lvl2pPr>
            <a:lvl3pPr indent="-317500" lvl="2" marL="1371600">
              <a:lnSpc>
                <a:spcPct val="115000"/>
              </a:lnSpc>
              <a:spcBef>
                <a:spcPts val="1600"/>
              </a:spcBef>
              <a:spcAft>
                <a:spcPts val="0"/>
              </a:spcAft>
              <a:buClr>
                <a:schemeClr val="lt2"/>
              </a:buClr>
              <a:buSzPts val="1400"/>
              <a:buChar char="■"/>
              <a:defRPr>
                <a:solidFill>
                  <a:schemeClr val="lt2"/>
                </a:solidFill>
              </a:defRPr>
            </a:lvl3pPr>
            <a:lvl4pPr indent="-317500" lvl="3" marL="1828800">
              <a:lnSpc>
                <a:spcPct val="115000"/>
              </a:lnSpc>
              <a:spcBef>
                <a:spcPts val="1600"/>
              </a:spcBef>
              <a:spcAft>
                <a:spcPts val="0"/>
              </a:spcAft>
              <a:buClr>
                <a:schemeClr val="lt2"/>
              </a:buClr>
              <a:buSzPts val="1400"/>
              <a:buChar char="●"/>
              <a:defRPr>
                <a:solidFill>
                  <a:schemeClr val="lt2"/>
                </a:solidFill>
              </a:defRPr>
            </a:lvl4pPr>
            <a:lvl5pPr indent="-317500" lvl="4" marL="2286000">
              <a:lnSpc>
                <a:spcPct val="115000"/>
              </a:lnSpc>
              <a:spcBef>
                <a:spcPts val="1600"/>
              </a:spcBef>
              <a:spcAft>
                <a:spcPts val="0"/>
              </a:spcAft>
              <a:buClr>
                <a:schemeClr val="lt2"/>
              </a:buClr>
              <a:buSzPts val="1400"/>
              <a:buChar char="○"/>
              <a:defRPr>
                <a:solidFill>
                  <a:schemeClr val="lt2"/>
                </a:solidFill>
              </a:defRPr>
            </a:lvl5pPr>
            <a:lvl6pPr indent="-317500" lvl="5" marL="2743200">
              <a:lnSpc>
                <a:spcPct val="115000"/>
              </a:lnSpc>
              <a:spcBef>
                <a:spcPts val="1600"/>
              </a:spcBef>
              <a:spcAft>
                <a:spcPts val="0"/>
              </a:spcAft>
              <a:buClr>
                <a:schemeClr val="lt2"/>
              </a:buClr>
              <a:buSzPts val="1400"/>
              <a:buChar char="■"/>
              <a:defRPr>
                <a:solidFill>
                  <a:schemeClr val="lt2"/>
                </a:solidFill>
              </a:defRPr>
            </a:lvl6pPr>
            <a:lvl7pPr indent="-317500" lvl="6" marL="3200400">
              <a:lnSpc>
                <a:spcPct val="115000"/>
              </a:lnSpc>
              <a:spcBef>
                <a:spcPts val="1600"/>
              </a:spcBef>
              <a:spcAft>
                <a:spcPts val="0"/>
              </a:spcAft>
              <a:buClr>
                <a:schemeClr val="lt2"/>
              </a:buClr>
              <a:buSzPts val="1400"/>
              <a:buChar char="●"/>
              <a:defRPr>
                <a:solidFill>
                  <a:schemeClr val="lt2"/>
                </a:solidFill>
              </a:defRPr>
            </a:lvl7pPr>
            <a:lvl8pPr indent="-317500" lvl="7" marL="3657600">
              <a:lnSpc>
                <a:spcPct val="115000"/>
              </a:lnSpc>
              <a:spcBef>
                <a:spcPts val="1600"/>
              </a:spcBef>
              <a:spcAft>
                <a:spcPts val="0"/>
              </a:spcAft>
              <a:buClr>
                <a:schemeClr val="lt2"/>
              </a:buClr>
              <a:buSzPts val="1400"/>
              <a:buChar char="○"/>
              <a:defRPr>
                <a:solidFill>
                  <a:schemeClr val="lt2"/>
                </a:solidFill>
              </a:defRPr>
            </a:lvl8pPr>
            <a:lvl9pPr indent="-317500" lvl="8" marL="4114800">
              <a:lnSpc>
                <a:spcPct val="115000"/>
              </a:lnSpc>
              <a:spcBef>
                <a:spcPts val="1600"/>
              </a:spcBef>
              <a:spcAft>
                <a:spcPts val="1600"/>
              </a:spcAft>
              <a:buClr>
                <a:schemeClr val="lt2"/>
              </a:buClr>
              <a:buSzPts val="1400"/>
              <a:buChar char="■"/>
              <a:defRPr>
                <a:solidFill>
                  <a:schemeClr val="lt2"/>
                </a:solidFill>
              </a:defRPr>
            </a:lvl9pPr>
          </a:lstStyle>
          <a:p/>
        </p:txBody>
      </p:sp>
      <p:sp>
        <p:nvSpPr>
          <p:cNvPr id="8" name="Shape 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8.jp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9.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4.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3.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1.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www.youtube.com/watch?v=JBgG_VSP7f8" TargetMode="Externa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www.youtube.com/watch?v=OBcjhp4KSgQ" TargetMode="External"/><Relationship Id="rId4" Type="http://schemas.openxmlformats.org/officeDocument/2006/relationships/image" Target="../media/image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sp>
        <p:nvSpPr>
          <p:cNvPr id="54" name="Shape 54"/>
          <p:cNvSpPr txBox="1"/>
          <p:nvPr>
            <p:ph type="ctrTitle"/>
          </p:nvPr>
        </p:nvSpPr>
        <p:spPr>
          <a:xfrm>
            <a:off x="311708" y="331300"/>
            <a:ext cx="8520600" cy="20526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Self Play</a:t>
            </a:r>
            <a:endParaRPr/>
          </a:p>
        </p:txBody>
      </p:sp>
      <p:pic>
        <p:nvPicPr>
          <p:cNvPr id="55" name="Shape 55"/>
          <p:cNvPicPr preferRelativeResize="0"/>
          <p:nvPr/>
        </p:nvPicPr>
        <p:blipFill>
          <a:blip r:embed="rId3">
            <a:alphaModFix/>
          </a:blip>
          <a:stretch>
            <a:fillRect/>
          </a:stretch>
        </p:blipFill>
        <p:spPr>
          <a:xfrm>
            <a:off x="3540842" y="2536276"/>
            <a:ext cx="2062324" cy="20085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 name="Shape 115"/>
        <p:cNvGrpSpPr/>
        <p:nvPr/>
      </p:nvGrpSpPr>
      <p:grpSpPr>
        <a:xfrm>
          <a:off x="0" y="0"/>
          <a:ext cx="0" cy="0"/>
          <a:chOff x="0" y="0"/>
          <a:chExt cx="0" cy="0"/>
        </a:xfrm>
      </p:grpSpPr>
      <p:sp>
        <p:nvSpPr>
          <p:cNvPr id="116" name="Shape 116"/>
          <p:cNvSpPr txBox="1"/>
          <p:nvPr/>
        </p:nvSpPr>
        <p:spPr>
          <a:xfrm>
            <a:off x="311700" y="1152500"/>
            <a:ext cx="8463300" cy="3416400"/>
          </a:xfrm>
          <a:prstGeom prst="rect">
            <a:avLst/>
          </a:prstGeom>
          <a:noFill/>
          <a:ln>
            <a:noFill/>
          </a:ln>
        </p:spPr>
        <p:txBody>
          <a:bodyPr anchorCtr="0" anchor="t" bIns="91425" lIns="91425" spcFirstLastPara="1" rIns="91425" wrap="square" tIns="91425">
            <a:noAutofit/>
          </a:bodyPr>
          <a:lstStyle/>
          <a:p>
            <a:pPr indent="-342900" lvl="0" marL="457200" rtl="0">
              <a:lnSpc>
                <a:spcPct val="115000"/>
              </a:lnSpc>
              <a:spcBef>
                <a:spcPts val="0"/>
              </a:spcBef>
              <a:spcAft>
                <a:spcPts val="0"/>
              </a:spcAft>
              <a:buClr>
                <a:srgbClr val="ADADAD"/>
              </a:buClr>
              <a:buSzPts val="1800"/>
              <a:buChar char="●"/>
            </a:pPr>
            <a:r>
              <a:rPr lang="en" sz="1800">
                <a:solidFill>
                  <a:srgbClr val="ADADAD"/>
                </a:solidFill>
              </a:rPr>
              <a:t>Dota 2 1v1: 5 months of scaling and bug fixes</a:t>
            </a:r>
            <a:endParaRPr sz="1800">
              <a:solidFill>
                <a:srgbClr val="ADADAD"/>
              </a:solidFill>
            </a:endParaRPr>
          </a:p>
          <a:p>
            <a:pPr indent="-342900" lvl="0" marL="457200" rtl="0">
              <a:lnSpc>
                <a:spcPct val="115000"/>
              </a:lnSpc>
              <a:spcBef>
                <a:spcPts val="0"/>
              </a:spcBef>
              <a:spcAft>
                <a:spcPts val="0"/>
              </a:spcAft>
              <a:buClr>
                <a:srgbClr val="ADADAD"/>
              </a:buClr>
              <a:buSzPts val="1800"/>
              <a:buChar char="●"/>
            </a:pPr>
            <a:r>
              <a:rPr lang="en" sz="1800">
                <a:solidFill>
                  <a:srgbClr val="ADADAD"/>
                </a:solidFill>
              </a:rPr>
              <a:t>Very rapid increase in performance</a:t>
            </a:r>
            <a:endParaRPr sz="1800">
              <a:solidFill>
                <a:srgbClr val="ADADAD"/>
              </a:solidFill>
            </a:endParaRPr>
          </a:p>
          <a:p>
            <a:pPr indent="-342900" lvl="0" marL="457200" rtl="0">
              <a:lnSpc>
                <a:spcPct val="115000"/>
              </a:lnSpc>
              <a:spcBef>
                <a:spcPts val="0"/>
              </a:spcBef>
              <a:spcAft>
                <a:spcPts val="0"/>
              </a:spcAft>
              <a:buClr>
                <a:srgbClr val="ADADAD"/>
              </a:buClr>
              <a:buSzPts val="1800"/>
              <a:buChar char="●"/>
            </a:pPr>
            <a:r>
              <a:rPr lang="en" sz="1800">
                <a:solidFill>
                  <a:srgbClr val="ADADAD"/>
                </a:solidFill>
              </a:rPr>
              <a:t>More compute = more and better data</a:t>
            </a:r>
            <a:endParaRPr sz="1800">
              <a:solidFill>
                <a:srgbClr val="ADADAD"/>
              </a:solidFill>
            </a:endParaRPr>
          </a:p>
          <a:p>
            <a:pPr indent="0" lvl="0" marL="0" rtl="0">
              <a:lnSpc>
                <a:spcPct val="115000"/>
              </a:lnSpc>
              <a:spcBef>
                <a:spcPts val="1600"/>
              </a:spcBef>
              <a:spcAft>
                <a:spcPts val="1600"/>
              </a:spcAft>
              <a:buNone/>
            </a:pPr>
            <a:r>
              <a:t/>
            </a:r>
            <a:endParaRPr sz="1800">
              <a:solidFill>
                <a:srgbClr val="ADADAD"/>
              </a:solidFill>
            </a:endParaRPr>
          </a:p>
        </p:txBody>
      </p:sp>
      <p:sp>
        <p:nvSpPr>
          <p:cNvPr id="117" name="Shape 117"/>
          <p:cNvSpPr txBox="1"/>
          <p:nvPr>
            <p:ph type="title"/>
          </p:nvPr>
        </p:nvSpPr>
        <p:spPr>
          <a:xfrm>
            <a:off x="311700" y="44757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Self Play: rapid increase in competence</a:t>
            </a:r>
            <a:endParaRPr/>
          </a:p>
        </p:txBody>
      </p:sp>
      <p:grpSp>
        <p:nvGrpSpPr>
          <p:cNvPr id="118" name="Shape 118"/>
          <p:cNvGrpSpPr/>
          <p:nvPr/>
        </p:nvGrpSpPr>
        <p:grpSpPr>
          <a:xfrm>
            <a:off x="2854291" y="1967848"/>
            <a:ext cx="5975139" cy="2905953"/>
            <a:chOff x="2854291" y="1967848"/>
            <a:chExt cx="5975139" cy="2905953"/>
          </a:xfrm>
        </p:grpSpPr>
        <p:pic>
          <p:nvPicPr>
            <p:cNvPr descr="redonechart.png" id="119" name="Shape 119"/>
            <p:cNvPicPr preferRelativeResize="0"/>
            <p:nvPr/>
          </p:nvPicPr>
          <p:blipFill>
            <a:blip r:embed="rId3">
              <a:alphaModFix/>
            </a:blip>
            <a:stretch>
              <a:fillRect/>
            </a:stretch>
          </p:blipFill>
          <p:spPr>
            <a:xfrm>
              <a:off x="2854291" y="3056667"/>
              <a:ext cx="5523259" cy="1817134"/>
            </a:xfrm>
            <a:prstGeom prst="rect">
              <a:avLst/>
            </a:prstGeom>
            <a:noFill/>
            <a:ln>
              <a:noFill/>
            </a:ln>
          </p:spPr>
        </p:pic>
        <p:cxnSp>
          <p:nvCxnSpPr>
            <p:cNvPr id="120" name="Shape 120"/>
            <p:cNvCxnSpPr/>
            <p:nvPr/>
          </p:nvCxnSpPr>
          <p:spPr>
            <a:xfrm rot="10800000">
              <a:off x="7947159" y="2317864"/>
              <a:ext cx="0" cy="903600"/>
            </a:xfrm>
            <a:prstGeom prst="straightConnector1">
              <a:avLst/>
            </a:prstGeom>
            <a:noFill/>
            <a:ln cap="flat" cmpd="sng" w="28575">
              <a:solidFill>
                <a:srgbClr val="B7B7B7"/>
              </a:solidFill>
              <a:prstDash val="solid"/>
              <a:round/>
              <a:headEnd len="med" w="med" type="none"/>
              <a:tailEnd len="med" w="med" type="none"/>
            </a:ln>
          </p:spPr>
        </p:cxnSp>
        <p:cxnSp>
          <p:nvCxnSpPr>
            <p:cNvPr id="121" name="Shape 121"/>
            <p:cNvCxnSpPr/>
            <p:nvPr/>
          </p:nvCxnSpPr>
          <p:spPr>
            <a:xfrm rot="10800000">
              <a:off x="7988395" y="2523793"/>
              <a:ext cx="0" cy="657300"/>
            </a:xfrm>
            <a:prstGeom prst="straightConnector1">
              <a:avLst/>
            </a:prstGeom>
            <a:noFill/>
            <a:ln cap="flat" cmpd="sng" w="28575">
              <a:solidFill>
                <a:srgbClr val="B7B7B7"/>
              </a:solidFill>
              <a:prstDash val="solid"/>
              <a:round/>
              <a:headEnd len="med" w="med" type="none"/>
              <a:tailEnd len="med" w="med" type="none"/>
            </a:ln>
          </p:spPr>
        </p:cxnSp>
        <p:sp>
          <p:nvSpPr>
            <p:cNvPr id="122" name="Shape 122"/>
            <p:cNvSpPr txBox="1"/>
            <p:nvPr/>
          </p:nvSpPr>
          <p:spPr>
            <a:xfrm>
              <a:off x="7974130" y="2328969"/>
              <a:ext cx="855300" cy="32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rPr>
                <a:t>Top 1v1</a:t>
              </a:r>
              <a:endParaRPr>
                <a:solidFill>
                  <a:srgbClr val="FFFFFF"/>
                </a:solidFill>
              </a:endParaRPr>
            </a:p>
          </p:txBody>
        </p:sp>
        <p:sp>
          <p:nvSpPr>
            <p:cNvPr id="123" name="Shape 123"/>
            <p:cNvSpPr txBox="1"/>
            <p:nvPr/>
          </p:nvSpPr>
          <p:spPr>
            <a:xfrm>
              <a:off x="7153895" y="1967848"/>
              <a:ext cx="1586400" cy="32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rPr>
                <a:t>Top allrounder</a:t>
              </a:r>
              <a:endParaRPr>
                <a:solidFill>
                  <a:srgbClr val="FFFFFF"/>
                </a:solidFill>
              </a:endParaRPr>
            </a:p>
          </p:txBody>
        </p:sp>
        <p:cxnSp>
          <p:nvCxnSpPr>
            <p:cNvPr id="124" name="Shape 124"/>
            <p:cNvCxnSpPr/>
            <p:nvPr/>
          </p:nvCxnSpPr>
          <p:spPr>
            <a:xfrm flipH="1" rot="10800000">
              <a:off x="7905427" y="2679432"/>
              <a:ext cx="5100" cy="595800"/>
            </a:xfrm>
            <a:prstGeom prst="straightConnector1">
              <a:avLst/>
            </a:prstGeom>
            <a:noFill/>
            <a:ln cap="flat" cmpd="sng" w="28575">
              <a:solidFill>
                <a:srgbClr val="B7B7B7"/>
              </a:solidFill>
              <a:prstDash val="solid"/>
              <a:round/>
              <a:headEnd len="med" w="med" type="none"/>
              <a:tailEnd len="med" w="med" type="none"/>
            </a:ln>
          </p:spPr>
        </p:cxnSp>
        <p:sp>
          <p:nvSpPr>
            <p:cNvPr id="125" name="Shape 125"/>
            <p:cNvSpPr txBox="1"/>
            <p:nvPr/>
          </p:nvSpPr>
          <p:spPr>
            <a:xfrm>
              <a:off x="7105960" y="2542899"/>
              <a:ext cx="855300" cy="29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rPr>
                <a:t>Top 50</a:t>
              </a:r>
              <a:endParaRPr>
                <a:solidFill>
                  <a:srgbClr val="FFFFFF"/>
                </a:solidFill>
              </a:endParaRPr>
            </a:p>
          </p:txBody>
        </p:sp>
        <p:cxnSp>
          <p:nvCxnSpPr>
            <p:cNvPr id="126" name="Shape 126"/>
            <p:cNvCxnSpPr/>
            <p:nvPr/>
          </p:nvCxnSpPr>
          <p:spPr>
            <a:xfrm rot="10800000">
              <a:off x="6561284" y="2887022"/>
              <a:ext cx="6000" cy="976500"/>
            </a:xfrm>
            <a:prstGeom prst="straightConnector1">
              <a:avLst/>
            </a:prstGeom>
            <a:noFill/>
            <a:ln cap="flat" cmpd="sng" w="28575">
              <a:solidFill>
                <a:srgbClr val="B7B7B7"/>
              </a:solidFill>
              <a:prstDash val="solid"/>
              <a:round/>
              <a:headEnd len="med" w="med" type="none"/>
              <a:tailEnd len="med" w="med" type="none"/>
            </a:ln>
          </p:spPr>
        </p:cxnSp>
        <p:sp>
          <p:nvSpPr>
            <p:cNvPr id="127" name="Shape 127"/>
            <p:cNvSpPr txBox="1"/>
            <p:nvPr/>
          </p:nvSpPr>
          <p:spPr>
            <a:xfrm>
              <a:off x="5991563" y="2465225"/>
              <a:ext cx="1087200" cy="44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rPr>
                <a:t>Semi-pro</a:t>
              </a:r>
              <a:endParaRPr>
                <a:solidFill>
                  <a:srgbClr val="FFFFFF"/>
                </a:solidFill>
              </a:endParaRPr>
            </a:p>
          </p:txBody>
        </p:sp>
        <p:cxnSp>
          <p:nvCxnSpPr>
            <p:cNvPr id="128" name="Shape 128"/>
            <p:cNvCxnSpPr/>
            <p:nvPr/>
          </p:nvCxnSpPr>
          <p:spPr>
            <a:xfrm rot="10800000">
              <a:off x="5313069" y="2886694"/>
              <a:ext cx="0" cy="1311300"/>
            </a:xfrm>
            <a:prstGeom prst="straightConnector1">
              <a:avLst/>
            </a:prstGeom>
            <a:noFill/>
            <a:ln cap="flat" cmpd="sng" w="28575">
              <a:solidFill>
                <a:srgbClr val="B7B7B7"/>
              </a:solidFill>
              <a:prstDash val="solid"/>
              <a:round/>
              <a:headEnd len="med" w="med" type="none"/>
              <a:tailEnd len="med" w="med" type="none"/>
            </a:ln>
          </p:spPr>
        </p:cxnSp>
        <p:sp>
          <p:nvSpPr>
            <p:cNvPr id="129" name="Shape 129"/>
            <p:cNvSpPr txBox="1"/>
            <p:nvPr/>
          </p:nvSpPr>
          <p:spPr>
            <a:xfrm>
              <a:off x="4688948" y="2529431"/>
              <a:ext cx="1248300" cy="321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rPr>
                <a:t>Amateur</a:t>
              </a:r>
              <a:endParaRPr>
                <a:solidFill>
                  <a:srgbClr val="FFFFFF"/>
                </a:solidFill>
              </a:endParaRPr>
            </a:p>
          </p:txBody>
        </p:sp>
        <p:cxnSp>
          <p:nvCxnSpPr>
            <p:cNvPr id="130" name="Shape 130"/>
            <p:cNvCxnSpPr/>
            <p:nvPr/>
          </p:nvCxnSpPr>
          <p:spPr>
            <a:xfrm rot="10800000">
              <a:off x="3835692" y="2886153"/>
              <a:ext cx="0" cy="1683300"/>
            </a:xfrm>
            <a:prstGeom prst="straightConnector1">
              <a:avLst/>
            </a:prstGeom>
            <a:noFill/>
            <a:ln cap="flat" cmpd="sng" w="28575">
              <a:solidFill>
                <a:srgbClr val="B7B7B7"/>
              </a:solidFill>
              <a:prstDash val="solid"/>
              <a:round/>
              <a:headEnd len="med" w="med" type="none"/>
              <a:tailEnd len="med" w="med" type="none"/>
            </a:ln>
          </p:spPr>
        </p:cxnSp>
        <p:sp>
          <p:nvSpPr>
            <p:cNvPr id="131" name="Shape 131"/>
            <p:cNvSpPr txBox="1"/>
            <p:nvPr/>
          </p:nvSpPr>
          <p:spPr>
            <a:xfrm>
              <a:off x="3267342" y="2529453"/>
              <a:ext cx="1136700" cy="321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rPr>
                <a:t>Scripted bot</a:t>
              </a:r>
              <a:endParaRPr>
                <a:solidFill>
                  <a:srgbClr val="FFFFFF"/>
                </a:solidFill>
              </a:endParaRPr>
            </a:p>
          </p:txBody>
        </p:sp>
        <p:pic>
          <p:nvPicPr>
            <p:cNvPr id="132" name="Shape 132"/>
            <p:cNvPicPr preferRelativeResize="0"/>
            <p:nvPr/>
          </p:nvPicPr>
          <p:blipFill>
            <a:blip r:embed="rId4">
              <a:alphaModFix/>
            </a:blip>
            <a:stretch>
              <a:fillRect/>
            </a:stretch>
          </p:blipFill>
          <p:spPr>
            <a:xfrm>
              <a:off x="7857071" y="4128538"/>
              <a:ext cx="489602" cy="499116"/>
            </a:xfrm>
            <a:prstGeom prst="rect">
              <a:avLst/>
            </a:prstGeom>
            <a:noFill/>
            <a:ln>
              <a:noFill/>
            </a:ln>
          </p:spPr>
        </p:pic>
        <p:cxnSp>
          <p:nvCxnSpPr>
            <p:cNvPr id="133" name="Shape 133"/>
            <p:cNvCxnSpPr/>
            <p:nvPr/>
          </p:nvCxnSpPr>
          <p:spPr>
            <a:xfrm>
              <a:off x="7857075" y="2690102"/>
              <a:ext cx="68100" cy="0"/>
            </a:xfrm>
            <a:prstGeom prst="straightConnector1">
              <a:avLst/>
            </a:prstGeom>
            <a:noFill/>
            <a:ln cap="flat" cmpd="sng" w="28575">
              <a:solidFill>
                <a:srgbClr val="B7B7B7"/>
              </a:solidFill>
              <a:prstDash val="solid"/>
              <a:round/>
              <a:headEnd len="med" w="med" type="none"/>
              <a:tailEnd len="med" w="med" type="none"/>
            </a:ln>
          </p:spPr>
        </p:cxnSp>
        <p:cxnSp>
          <p:nvCxnSpPr>
            <p:cNvPr id="134" name="Shape 134"/>
            <p:cNvCxnSpPr/>
            <p:nvPr/>
          </p:nvCxnSpPr>
          <p:spPr>
            <a:xfrm>
              <a:off x="7974129" y="2538487"/>
              <a:ext cx="68100" cy="0"/>
            </a:xfrm>
            <a:prstGeom prst="straightConnector1">
              <a:avLst/>
            </a:prstGeom>
            <a:noFill/>
            <a:ln cap="flat" cmpd="sng" w="28575">
              <a:solidFill>
                <a:srgbClr val="B7B7B7"/>
              </a:solidFill>
              <a:prstDash val="solid"/>
              <a:round/>
              <a:headEnd len="med" w="med" type="none"/>
              <a:tailEnd len="med" w="med" type="none"/>
            </a:ln>
          </p:spPr>
        </p:cxn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sp>
        <p:nvSpPr>
          <p:cNvPr id="139" name="Shape 13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Hypothesis: AGI will be trained via self play</a:t>
            </a:r>
            <a:endParaRPr/>
          </a:p>
        </p:txBody>
      </p:sp>
      <p:sp>
        <p:nvSpPr>
          <p:cNvPr id="140" name="Shape 140"/>
          <p:cNvSpPr txBox="1"/>
          <p:nvPr>
            <p:ph idx="1" type="body"/>
          </p:nvPr>
        </p:nvSpPr>
        <p:spPr>
          <a:xfrm>
            <a:off x="311700" y="1152475"/>
            <a:ext cx="4565100" cy="3416400"/>
          </a:xfrm>
          <a:prstGeom prst="rect">
            <a:avLst/>
          </a:prstGeom>
        </p:spPr>
        <p:txBody>
          <a:bodyPr anchorCtr="0" anchor="t" bIns="91425" lIns="91425" spcFirstLastPara="1" rIns="91425" wrap="square" tIns="91425">
            <a:noAutofit/>
          </a:bodyPr>
          <a:lstStyle/>
          <a:p>
            <a:pPr indent="-342900" lvl="0" marL="457200" rtl="0">
              <a:spcBef>
                <a:spcPts val="0"/>
              </a:spcBef>
              <a:spcAft>
                <a:spcPts val="0"/>
              </a:spcAft>
              <a:buSzPts val="1800"/>
              <a:buChar char="●"/>
            </a:pPr>
            <a:r>
              <a:rPr lang="en"/>
              <a:t>Social life incentivizes evolution of intelligence</a:t>
            </a:r>
            <a:endParaRPr/>
          </a:p>
          <a:p>
            <a:pPr indent="-317500" lvl="1" marL="914400" rtl="0">
              <a:spcBef>
                <a:spcPts val="0"/>
              </a:spcBef>
              <a:spcAft>
                <a:spcPts val="0"/>
              </a:spcAft>
              <a:buSzPts val="1400"/>
              <a:buChar char="○"/>
            </a:pPr>
            <a:r>
              <a:rPr lang="en"/>
              <a:t>“</a:t>
            </a:r>
            <a:r>
              <a:rPr i="1" lang="en"/>
              <a:t>Because corvids and apes share these cognitive tools, we argue that complex cognitive abilities evolved multiple times in distantly related species with vastly different brain structures in order to </a:t>
            </a:r>
            <a:r>
              <a:rPr i="1" lang="en">
                <a:solidFill>
                  <a:schemeClr val="dk1"/>
                </a:solidFill>
              </a:rPr>
              <a:t>solve similar socioecological problems</a:t>
            </a:r>
            <a:r>
              <a:rPr lang="en"/>
              <a:t>.” — </a:t>
            </a:r>
            <a:r>
              <a:rPr i="1" lang="en"/>
              <a:t>Science</a:t>
            </a:r>
            <a:r>
              <a:rPr lang="en"/>
              <a:t>, Vol. 306, Issue 5703, pp. 1903-1907</a:t>
            </a:r>
            <a:endParaRPr/>
          </a:p>
          <a:p>
            <a:pPr indent="-342900" lvl="0" marL="457200" rtl="0">
              <a:spcBef>
                <a:spcPts val="0"/>
              </a:spcBef>
              <a:spcAft>
                <a:spcPts val="0"/>
              </a:spcAft>
              <a:buSzPts val="1800"/>
              <a:buChar char="●"/>
            </a:pPr>
            <a:r>
              <a:rPr lang="en"/>
              <a:t>Open-ended self play produces:</a:t>
            </a:r>
            <a:endParaRPr/>
          </a:p>
          <a:p>
            <a:pPr indent="-317500" lvl="1" marL="914400" rtl="0">
              <a:spcBef>
                <a:spcPts val="0"/>
              </a:spcBef>
              <a:spcAft>
                <a:spcPts val="0"/>
              </a:spcAft>
              <a:buSzPts val="1400"/>
              <a:buChar char="○"/>
            </a:pPr>
            <a:r>
              <a:rPr lang="en"/>
              <a:t>Theory of mind, negotiation, social skills, empathy, real language understanding</a:t>
            </a:r>
            <a:endParaRPr/>
          </a:p>
          <a:p>
            <a:pPr indent="-342900" lvl="0" marL="457200" rtl="0">
              <a:spcBef>
                <a:spcPts val="0"/>
              </a:spcBef>
              <a:spcAft>
                <a:spcPts val="0"/>
              </a:spcAft>
              <a:buSzPts val="1800"/>
              <a:buChar char="●"/>
            </a:pPr>
            <a:r>
              <a:rPr lang="en"/>
              <a:t>Alignment issues</a:t>
            </a:r>
            <a:endParaRPr/>
          </a:p>
          <a:p>
            <a:pPr indent="-317500" lvl="1" marL="914400" rtl="0">
              <a:spcBef>
                <a:spcPts val="0"/>
              </a:spcBef>
              <a:spcAft>
                <a:spcPts val="0"/>
              </a:spcAft>
              <a:buSzPts val="1400"/>
              <a:buChar char="○"/>
            </a:pPr>
            <a:r>
              <a:rPr lang="en"/>
              <a:t>Agents will learn aggression</a:t>
            </a:r>
            <a:endParaRPr/>
          </a:p>
        </p:txBody>
      </p:sp>
      <p:pic>
        <p:nvPicPr>
          <p:cNvPr id="141" name="Shape 141"/>
          <p:cNvPicPr preferRelativeResize="0"/>
          <p:nvPr/>
        </p:nvPicPr>
        <p:blipFill>
          <a:blip r:embed="rId3">
            <a:alphaModFix/>
          </a:blip>
          <a:stretch>
            <a:fillRect/>
          </a:stretch>
        </p:blipFill>
        <p:spPr>
          <a:xfrm>
            <a:off x="5088500" y="1152475"/>
            <a:ext cx="3668900" cy="38229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sp>
        <p:nvSpPr>
          <p:cNvPr id="146" name="Shape 14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Prediction: AGI will rapidly increase in competence</a:t>
            </a:r>
            <a:endParaRPr/>
          </a:p>
          <a:p>
            <a:pPr indent="0" lvl="0" marL="0">
              <a:spcBef>
                <a:spcPts val="0"/>
              </a:spcBef>
              <a:spcAft>
                <a:spcPts val="0"/>
              </a:spcAft>
              <a:buNone/>
            </a:pPr>
            <a:r>
              <a:t/>
            </a:r>
            <a:endParaRPr/>
          </a:p>
          <a:p>
            <a:pPr indent="0" lvl="0" marL="0">
              <a:spcBef>
                <a:spcPts val="0"/>
              </a:spcBef>
              <a:spcAft>
                <a:spcPts val="0"/>
              </a:spcAft>
              <a:buNone/>
            </a:pPr>
            <a:r>
              <a:t/>
            </a:r>
            <a:endParaRPr/>
          </a:p>
        </p:txBody>
      </p:sp>
      <p:pic>
        <p:nvPicPr>
          <p:cNvPr descr="Intelligence.jpg" id="147" name="Shape 147"/>
          <p:cNvPicPr preferRelativeResize="0"/>
          <p:nvPr/>
        </p:nvPicPr>
        <p:blipFill>
          <a:blip r:embed="rId3">
            <a:alphaModFix/>
          </a:blip>
          <a:stretch>
            <a:fillRect/>
          </a:stretch>
        </p:blipFill>
        <p:spPr>
          <a:xfrm>
            <a:off x="428725" y="1431550"/>
            <a:ext cx="3930977" cy="3091074"/>
          </a:xfrm>
          <a:prstGeom prst="rect">
            <a:avLst/>
          </a:prstGeom>
          <a:noFill/>
          <a:ln>
            <a:noFill/>
          </a:ln>
        </p:spPr>
      </p:pic>
      <p:pic>
        <p:nvPicPr>
          <p:cNvPr descr="Intelligence2.png" id="148" name="Shape 148"/>
          <p:cNvPicPr preferRelativeResize="0"/>
          <p:nvPr/>
        </p:nvPicPr>
        <p:blipFill>
          <a:blip r:embed="rId4">
            <a:alphaModFix/>
          </a:blip>
          <a:stretch>
            <a:fillRect/>
          </a:stretch>
        </p:blipFill>
        <p:spPr>
          <a:xfrm>
            <a:off x="4756575" y="1431550"/>
            <a:ext cx="4010775" cy="30910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sp>
        <p:nvSpPr>
          <p:cNvPr id="153" name="Shape 15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Thank you!</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 name="Shape 59"/>
        <p:cNvGrpSpPr/>
        <p:nvPr/>
      </p:nvGrpSpPr>
      <p:grpSpPr>
        <a:xfrm>
          <a:off x="0" y="0"/>
          <a:ext cx="0" cy="0"/>
          <a:chOff x="0" y="0"/>
          <a:chExt cx="0" cy="0"/>
        </a:xfrm>
      </p:grpSpPr>
      <p:sp>
        <p:nvSpPr>
          <p:cNvPr id="60" name="Shape 60"/>
          <p:cNvSpPr txBox="1"/>
          <p:nvPr/>
        </p:nvSpPr>
        <p:spPr>
          <a:xfrm>
            <a:off x="4585450" y="1152475"/>
            <a:ext cx="4246800" cy="3416400"/>
          </a:xfrm>
          <a:prstGeom prst="rect">
            <a:avLst/>
          </a:prstGeom>
          <a:noFill/>
          <a:ln>
            <a:noFill/>
          </a:ln>
        </p:spPr>
        <p:txBody>
          <a:bodyPr anchorCtr="0" anchor="t" bIns="91425" lIns="91425" spcFirstLastPara="1" rIns="91425" wrap="square" tIns="91425">
            <a:noAutofit/>
          </a:bodyPr>
          <a:lstStyle/>
          <a:p>
            <a:pPr indent="-342900" lvl="0" marL="457200" rtl="0">
              <a:lnSpc>
                <a:spcPct val="115000"/>
              </a:lnSpc>
              <a:spcBef>
                <a:spcPts val="0"/>
              </a:spcBef>
              <a:spcAft>
                <a:spcPts val="0"/>
              </a:spcAft>
              <a:buClr>
                <a:srgbClr val="ADADAD"/>
              </a:buClr>
              <a:buSzPts val="1800"/>
              <a:buChar char="●"/>
            </a:pPr>
            <a:r>
              <a:rPr lang="en" sz="1800">
                <a:solidFill>
                  <a:srgbClr val="ADADAD"/>
                </a:solidFill>
              </a:rPr>
              <a:t>Approach was dormant until DQN for Atari</a:t>
            </a:r>
            <a:endParaRPr sz="1800">
              <a:solidFill>
                <a:srgbClr val="ADADAD"/>
              </a:solidFill>
            </a:endParaRPr>
          </a:p>
        </p:txBody>
      </p:sp>
      <p:sp>
        <p:nvSpPr>
          <p:cNvPr id="61" name="Shape 61"/>
          <p:cNvSpPr txBox="1"/>
          <p:nvPr/>
        </p:nvSpPr>
        <p:spPr>
          <a:xfrm>
            <a:off x="311700" y="1152475"/>
            <a:ext cx="4246800" cy="3416400"/>
          </a:xfrm>
          <a:prstGeom prst="rect">
            <a:avLst/>
          </a:prstGeom>
          <a:noFill/>
          <a:ln>
            <a:noFill/>
          </a:ln>
        </p:spPr>
        <p:txBody>
          <a:bodyPr anchorCtr="0" anchor="t" bIns="91425" lIns="91425" spcFirstLastPara="1" rIns="91425" wrap="square" tIns="91425">
            <a:noAutofit/>
          </a:bodyPr>
          <a:lstStyle/>
          <a:p>
            <a:pPr indent="-342900" lvl="0" marL="457200" rtl="0">
              <a:lnSpc>
                <a:spcPct val="115000"/>
              </a:lnSpc>
              <a:spcBef>
                <a:spcPts val="0"/>
              </a:spcBef>
              <a:spcAft>
                <a:spcPts val="0"/>
              </a:spcAft>
              <a:buClr>
                <a:srgbClr val="ADADAD"/>
              </a:buClr>
              <a:buSzPts val="1800"/>
              <a:buChar char="●"/>
            </a:pPr>
            <a:r>
              <a:rPr lang="en" sz="1800">
                <a:solidFill>
                  <a:srgbClr val="ADADAD"/>
                </a:solidFill>
              </a:rPr>
              <a:t>TD-Gammon (Tesauro, 1992)</a:t>
            </a:r>
            <a:endParaRPr sz="1800">
              <a:solidFill>
                <a:srgbClr val="ADADAD"/>
              </a:solidFill>
            </a:endParaRPr>
          </a:p>
          <a:p>
            <a:pPr indent="-342900" lvl="0" marL="457200" rtl="0">
              <a:lnSpc>
                <a:spcPct val="115000"/>
              </a:lnSpc>
              <a:spcBef>
                <a:spcPts val="0"/>
              </a:spcBef>
              <a:spcAft>
                <a:spcPts val="0"/>
              </a:spcAft>
              <a:buClr>
                <a:srgbClr val="ADADAD"/>
              </a:buClr>
              <a:buSzPts val="1800"/>
              <a:buChar char="●"/>
            </a:pPr>
            <a:r>
              <a:rPr lang="en" sz="1800">
                <a:solidFill>
                  <a:srgbClr val="ADADAD"/>
                </a:solidFill>
              </a:rPr>
              <a:t>Incredibly old work:</a:t>
            </a:r>
            <a:endParaRPr sz="1800">
              <a:solidFill>
                <a:srgbClr val="ADADAD"/>
              </a:solidFill>
            </a:endParaRPr>
          </a:p>
          <a:p>
            <a:pPr indent="-317500" lvl="1" marL="914400" rtl="0">
              <a:lnSpc>
                <a:spcPct val="115000"/>
              </a:lnSpc>
              <a:spcBef>
                <a:spcPts val="0"/>
              </a:spcBef>
              <a:spcAft>
                <a:spcPts val="0"/>
              </a:spcAft>
              <a:buClr>
                <a:srgbClr val="ADADAD"/>
              </a:buClr>
              <a:buSzPts val="1400"/>
              <a:buChar char="○"/>
            </a:pPr>
            <a:r>
              <a:rPr lang="en">
                <a:solidFill>
                  <a:srgbClr val="ADADAD"/>
                </a:solidFill>
              </a:rPr>
              <a:t>Q-learning + neural networks + self play</a:t>
            </a:r>
            <a:endParaRPr>
              <a:solidFill>
                <a:srgbClr val="ADADAD"/>
              </a:solidFill>
            </a:endParaRPr>
          </a:p>
          <a:p>
            <a:pPr indent="-317500" lvl="1" marL="914400" rtl="0">
              <a:lnSpc>
                <a:spcPct val="115000"/>
              </a:lnSpc>
              <a:spcBef>
                <a:spcPts val="0"/>
              </a:spcBef>
              <a:spcAft>
                <a:spcPts val="0"/>
              </a:spcAft>
              <a:buClr>
                <a:srgbClr val="ADADAD"/>
              </a:buClr>
              <a:buSzPts val="1400"/>
              <a:buChar char="○"/>
            </a:pPr>
            <a:r>
              <a:rPr lang="en">
                <a:solidFill>
                  <a:srgbClr val="ADADAD"/>
                </a:solidFill>
              </a:rPr>
              <a:t>Beat all humans, discovered unconventional strategies that were deemed to be better!</a:t>
            </a:r>
            <a:endParaRPr>
              <a:solidFill>
                <a:srgbClr val="ADADAD"/>
              </a:solidFill>
            </a:endParaRPr>
          </a:p>
        </p:txBody>
      </p:sp>
      <p:sp>
        <p:nvSpPr>
          <p:cNvPr id="62" name="Shape 6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Self Play: TD-Gammon</a:t>
            </a:r>
            <a:endParaRPr/>
          </a:p>
        </p:txBody>
      </p:sp>
      <p:pic>
        <p:nvPicPr>
          <p:cNvPr id="63" name="Shape 63"/>
          <p:cNvPicPr preferRelativeResize="0"/>
          <p:nvPr/>
        </p:nvPicPr>
        <p:blipFill>
          <a:blip r:embed="rId3">
            <a:alphaModFix/>
          </a:blip>
          <a:stretch>
            <a:fillRect/>
          </a:stretch>
        </p:blipFill>
        <p:spPr>
          <a:xfrm>
            <a:off x="1002725" y="2991175"/>
            <a:ext cx="2316475" cy="1987525"/>
          </a:xfrm>
          <a:prstGeom prst="rect">
            <a:avLst/>
          </a:prstGeom>
          <a:noFill/>
          <a:ln>
            <a:noFill/>
          </a:ln>
        </p:spPr>
      </p:pic>
      <p:pic>
        <p:nvPicPr>
          <p:cNvPr id="64" name="Shape 64"/>
          <p:cNvPicPr preferRelativeResize="0"/>
          <p:nvPr/>
        </p:nvPicPr>
        <p:blipFill>
          <a:blip r:embed="rId4">
            <a:alphaModFix/>
          </a:blip>
          <a:stretch>
            <a:fillRect/>
          </a:stretch>
        </p:blipFill>
        <p:spPr>
          <a:xfrm>
            <a:off x="4814125" y="2008075"/>
            <a:ext cx="4144551" cy="29706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 name="Shape 68"/>
        <p:cNvGrpSpPr/>
        <p:nvPr/>
      </p:nvGrpSpPr>
      <p:grpSpPr>
        <a:xfrm>
          <a:off x="0" y="0"/>
          <a:ext cx="0" cy="0"/>
          <a:chOff x="0" y="0"/>
          <a:chExt cx="0" cy="0"/>
        </a:xfrm>
      </p:grpSpPr>
      <p:sp>
        <p:nvSpPr>
          <p:cNvPr id="69" name="Shape 6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Self Play: AlphaGo Zero</a:t>
            </a:r>
            <a:endParaRPr/>
          </a:p>
        </p:txBody>
      </p:sp>
      <p:pic>
        <p:nvPicPr>
          <p:cNvPr id="70" name="Shape 70"/>
          <p:cNvPicPr preferRelativeResize="0"/>
          <p:nvPr/>
        </p:nvPicPr>
        <p:blipFill>
          <a:blip r:embed="rId3">
            <a:alphaModFix/>
          </a:blip>
          <a:stretch>
            <a:fillRect/>
          </a:stretch>
        </p:blipFill>
        <p:spPr>
          <a:xfrm>
            <a:off x="1150262" y="1152476"/>
            <a:ext cx="6843474" cy="37487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 name="Shape 74"/>
        <p:cNvGrpSpPr/>
        <p:nvPr/>
      </p:nvGrpSpPr>
      <p:grpSpPr>
        <a:xfrm>
          <a:off x="0" y="0"/>
          <a:ext cx="0" cy="0"/>
          <a:chOff x="0" y="0"/>
          <a:chExt cx="0" cy="0"/>
        </a:xfrm>
      </p:grpSpPr>
      <p:sp>
        <p:nvSpPr>
          <p:cNvPr id="75" name="Shape 7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Self Play: </a:t>
            </a:r>
            <a:r>
              <a:rPr lang="en"/>
              <a:t>Dota 2</a:t>
            </a:r>
            <a:endParaRPr/>
          </a:p>
        </p:txBody>
      </p:sp>
      <p:pic>
        <p:nvPicPr>
          <p:cNvPr id="76" name="Shape 76"/>
          <p:cNvPicPr preferRelativeResize="0"/>
          <p:nvPr/>
        </p:nvPicPr>
        <p:blipFill>
          <a:blip r:embed="rId3">
            <a:alphaModFix/>
          </a:blip>
          <a:stretch>
            <a:fillRect/>
          </a:stretch>
        </p:blipFill>
        <p:spPr>
          <a:xfrm>
            <a:off x="4089300" y="1270375"/>
            <a:ext cx="4751475" cy="2672700"/>
          </a:xfrm>
          <a:prstGeom prst="rect">
            <a:avLst/>
          </a:prstGeom>
          <a:noFill/>
          <a:ln>
            <a:noFill/>
          </a:ln>
        </p:spPr>
      </p:pic>
      <p:sp>
        <p:nvSpPr>
          <p:cNvPr id="77" name="Shape 77"/>
          <p:cNvSpPr txBox="1"/>
          <p:nvPr/>
        </p:nvSpPr>
        <p:spPr>
          <a:xfrm>
            <a:off x="311700" y="1152475"/>
            <a:ext cx="3777600" cy="3416400"/>
          </a:xfrm>
          <a:prstGeom prst="rect">
            <a:avLst/>
          </a:prstGeom>
          <a:noFill/>
          <a:ln>
            <a:noFill/>
          </a:ln>
        </p:spPr>
        <p:txBody>
          <a:bodyPr anchorCtr="0" anchor="t" bIns="91425" lIns="91425" spcFirstLastPara="1" rIns="91425" wrap="square" tIns="91425">
            <a:noAutofit/>
          </a:bodyPr>
          <a:lstStyle/>
          <a:p>
            <a:pPr indent="-342900" lvl="0" marL="457200" rtl="0">
              <a:lnSpc>
                <a:spcPct val="115000"/>
              </a:lnSpc>
              <a:spcBef>
                <a:spcPts val="0"/>
              </a:spcBef>
              <a:spcAft>
                <a:spcPts val="0"/>
              </a:spcAft>
              <a:buClr>
                <a:srgbClr val="ADADAD"/>
              </a:buClr>
              <a:buSzPts val="1800"/>
              <a:buChar char="●"/>
            </a:pPr>
            <a:r>
              <a:rPr lang="en" sz="1800">
                <a:solidFill>
                  <a:srgbClr val="ADADAD"/>
                </a:solidFill>
              </a:rPr>
              <a:t>Pure self play</a:t>
            </a:r>
            <a:endParaRPr sz="1800">
              <a:solidFill>
                <a:srgbClr val="ADADAD"/>
              </a:solidFill>
            </a:endParaRPr>
          </a:p>
          <a:p>
            <a:pPr indent="-342900" lvl="0" marL="457200" rtl="0">
              <a:lnSpc>
                <a:spcPct val="115000"/>
              </a:lnSpc>
              <a:spcBef>
                <a:spcPts val="0"/>
              </a:spcBef>
              <a:spcAft>
                <a:spcPts val="0"/>
              </a:spcAft>
              <a:buClr>
                <a:srgbClr val="ADADAD"/>
              </a:buClr>
              <a:buSzPts val="1800"/>
              <a:buChar char="●"/>
            </a:pPr>
            <a:r>
              <a:rPr lang="en" sz="1800">
                <a:solidFill>
                  <a:srgbClr val="ADADAD"/>
                </a:solidFill>
              </a:rPr>
              <a:t>Popular competitive online e-sports game</a:t>
            </a:r>
            <a:endParaRPr sz="1800">
              <a:solidFill>
                <a:srgbClr val="ADADAD"/>
              </a:solidFill>
            </a:endParaRPr>
          </a:p>
          <a:p>
            <a:pPr indent="-317500" lvl="1" marL="914400" rtl="0">
              <a:lnSpc>
                <a:spcPct val="115000"/>
              </a:lnSpc>
              <a:spcBef>
                <a:spcPts val="0"/>
              </a:spcBef>
              <a:spcAft>
                <a:spcPts val="0"/>
              </a:spcAft>
              <a:buClr>
                <a:srgbClr val="ADADAD"/>
              </a:buClr>
              <a:buSzPts val="1400"/>
              <a:buChar char="○"/>
            </a:pPr>
            <a:r>
              <a:rPr lang="en">
                <a:solidFill>
                  <a:srgbClr val="ADADAD"/>
                </a:solidFill>
              </a:rPr>
              <a:t>Serious professional scene: $140M awarded in prizes in 2016</a:t>
            </a:r>
            <a:endParaRPr>
              <a:solidFill>
                <a:srgbClr val="ADADAD"/>
              </a:solidFill>
            </a:endParaRPr>
          </a:p>
          <a:p>
            <a:pPr indent="-317500" lvl="1" marL="914400" rtl="0">
              <a:lnSpc>
                <a:spcPct val="115000"/>
              </a:lnSpc>
              <a:spcBef>
                <a:spcPts val="0"/>
              </a:spcBef>
              <a:spcAft>
                <a:spcPts val="0"/>
              </a:spcAft>
              <a:buClr>
                <a:srgbClr val="ADADAD"/>
              </a:buClr>
              <a:buSzPts val="1400"/>
              <a:buChar char="○"/>
            </a:pPr>
            <a:r>
              <a:rPr lang="en">
                <a:solidFill>
                  <a:srgbClr val="ADADAD"/>
                </a:solidFill>
              </a:rPr>
              <a:t>5v5 is main variant; 1v1 also played</a:t>
            </a:r>
            <a:endParaRPr>
              <a:solidFill>
                <a:srgbClr val="ADADAD"/>
              </a:solidFill>
            </a:endParaRPr>
          </a:p>
          <a:p>
            <a:pPr indent="-342900" lvl="0" marL="457200" rtl="0">
              <a:lnSpc>
                <a:spcPct val="115000"/>
              </a:lnSpc>
              <a:spcBef>
                <a:spcPts val="0"/>
              </a:spcBef>
              <a:spcAft>
                <a:spcPts val="0"/>
              </a:spcAft>
              <a:buClr>
                <a:srgbClr val="ADADAD"/>
              </a:buClr>
              <a:buSzPts val="1800"/>
              <a:buChar char="●"/>
            </a:pPr>
            <a:r>
              <a:rPr lang="en" sz="1800">
                <a:solidFill>
                  <a:srgbClr val="ADADAD"/>
                </a:solidFill>
              </a:rPr>
              <a:t>OpenAI beat all pros at 1v1</a:t>
            </a:r>
            <a:endParaRPr sz="1800">
              <a:solidFill>
                <a:srgbClr val="ADADAD"/>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 name="Shape 81"/>
        <p:cNvGrpSpPr/>
        <p:nvPr/>
      </p:nvGrpSpPr>
      <p:grpSpPr>
        <a:xfrm>
          <a:off x="0" y="0"/>
          <a:ext cx="0" cy="0"/>
          <a:chOff x="0" y="0"/>
          <a:chExt cx="0" cy="0"/>
        </a:xfrm>
      </p:grpSpPr>
      <p:sp>
        <p:nvSpPr>
          <p:cNvPr id="82" name="Shape 82"/>
          <p:cNvSpPr txBox="1"/>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342900" lvl="0" marL="457200" rtl="0">
              <a:lnSpc>
                <a:spcPct val="115000"/>
              </a:lnSpc>
              <a:spcBef>
                <a:spcPts val="0"/>
              </a:spcBef>
              <a:spcAft>
                <a:spcPts val="0"/>
              </a:spcAft>
              <a:buClr>
                <a:srgbClr val="ADADAD"/>
              </a:buClr>
              <a:buSzPts val="1800"/>
              <a:buChar char="●"/>
            </a:pPr>
            <a:r>
              <a:rPr lang="en" sz="1800">
                <a:solidFill>
                  <a:srgbClr val="ADADAD"/>
                </a:solidFill>
              </a:rPr>
              <a:t>Simple environment → extremely complex strategy </a:t>
            </a:r>
            <a:endParaRPr sz="1800">
              <a:solidFill>
                <a:srgbClr val="ADADAD"/>
              </a:solidFill>
            </a:endParaRPr>
          </a:p>
          <a:p>
            <a:pPr indent="-342900" lvl="0" marL="457200" rtl="0">
              <a:lnSpc>
                <a:spcPct val="115000"/>
              </a:lnSpc>
              <a:spcBef>
                <a:spcPts val="0"/>
              </a:spcBef>
              <a:spcAft>
                <a:spcPts val="0"/>
              </a:spcAft>
              <a:buClr>
                <a:srgbClr val="ADADAD"/>
              </a:buClr>
              <a:buSzPts val="1800"/>
              <a:buChar char="●"/>
            </a:pPr>
            <a:r>
              <a:rPr lang="en" sz="1800">
                <a:solidFill>
                  <a:srgbClr val="ADADAD"/>
                </a:solidFill>
              </a:rPr>
              <a:t>Convert compute into data</a:t>
            </a:r>
            <a:endParaRPr sz="1800">
              <a:solidFill>
                <a:srgbClr val="ADADAD"/>
              </a:solidFill>
            </a:endParaRPr>
          </a:p>
          <a:p>
            <a:pPr indent="-342900" lvl="0" marL="457200" rtl="0">
              <a:lnSpc>
                <a:spcPct val="115000"/>
              </a:lnSpc>
              <a:spcBef>
                <a:spcPts val="0"/>
              </a:spcBef>
              <a:spcAft>
                <a:spcPts val="0"/>
              </a:spcAft>
              <a:buClr>
                <a:srgbClr val="ADADAD"/>
              </a:buClr>
              <a:buSzPts val="1800"/>
              <a:buChar char="●"/>
            </a:pPr>
            <a:r>
              <a:rPr lang="en" sz="1800">
                <a:solidFill>
                  <a:srgbClr val="ADADAD"/>
                </a:solidFill>
              </a:rPr>
              <a:t>Perfect curriculum</a:t>
            </a:r>
            <a:endParaRPr sz="1800">
              <a:solidFill>
                <a:srgbClr val="F3F3F3"/>
              </a:solidFill>
            </a:endParaRPr>
          </a:p>
          <a:p>
            <a:pPr indent="0" lvl="0" marL="0" rtl="0">
              <a:lnSpc>
                <a:spcPct val="115000"/>
              </a:lnSpc>
              <a:spcBef>
                <a:spcPts val="1600"/>
              </a:spcBef>
              <a:spcAft>
                <a:spcPts val="1600"/>
              </a:spcAft>
              <a:buNone/>
            </a:pPr>
            <a:r>
              <a:t/>
            </a:r>
            <a:endParaRPr sz="1800">
              <a:solidFill>
                <a:srgbClr val="ADADAD"/>
              </a:solidFill>
            </a:endParaRPr>
          </a:p>
        </p:txBody>
      </p:sp>
      <p:sp>
        <p:nvSpPr>
          <p:cNvPr id="83" name="Shape 8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Self Play: The promise</a:t>
            </a:r>
            <a:endParaRPr/>
          </a:p>
        </p:txBody>
      </p:sp>
      <p:pic>
        <p:nvPicPr>
          <p:cNvPr id="84" name="Shape 84"/>
          <p:cNvPicPr preferRelativeResize="0"/>
          <p:nvPr/>
        </p:nvPicPr>
        <p:blipFill rotWithShape="1">
          <a:blip r:embed="rId3">
            <a:alphaModFix/>
          </a:blip>
          <a:srcRect b="11271" l="11237" r="0" t="878"/>
          <a:stretch/>
        </p:blipFill>
        <p:spPr>
          <a:xfrm>
            <a:off x="3431450" y="1942350"/>
            <a:ext cx="5400850" cy="3006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 name="Shape 88"/>
        <p:cNvGrpSpPr/>
        <p:nvPr/>
      </p:nvGrpSpPr>
      <p:grpSpPr>
        <a:xfrm>
          <a:off x="0" y="0"/>
          <a:ext cx="0" cy="0"/>
          <a:chOff x="0" y="0"/>
          <a:chExt cx="0" cy="0"/>
        </a:xfrm>
      </p:grpSpPr>
      <p:sp>
        <p:nvSpPr>
          <p:cNvPr id="89" name="Shape 8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Self Play: Artificial life</a:t>
            </a:r>
            <a:endParaRPr/>
          </a:p>
        </p:txBody>
      </p:sp>
      <p:sp>
        <p:nvSpPr>
          <p:cNvPr id="90" name="Shape 9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spcBef>
                <a:spcPts val="0"/>
              </a:spcBef>
              <a:spcAft>
                <a:spcPts val="0"/>
              </a:spcAft>
              <a:buSzPts val="1800"/>
              <a:buChar char="●"/>
            </a:pPr>
            <a:r>
              <a:rPr lang="en"/>
              <a:t>Carl Sims, 1994</a:t>
            </a:r>
            <a:endParaRPr/>
          </a:p>
          <a:p>
            <a:pPr indent="0" lvl="0" marL="0" rtl="0">
              <a:spcBef>
                <a:spcPts val="1600"/>
              </a:spcBef>
              <a:spcAft>
                <a:spcPts val="1600"/>
              </a:spcAft>
              <a:buNone/>
            </a:pPr>
            <a:r>
              <a:t/>
            </a:r>
            <a:endParaRPr/>
          </a:p>
        </p:txBody>
      </p:sp>
      <p:pic>
        <p:nvPicPr>
          <p:cNvPr id="91" name="Shape 91"/>
          <p:cNvPicPr preferRelativeResize="0"/>
          <p:nvPr/>
        </p:nvPicPr>
        <p:blipFill>
          <a:blip r:embed="rId3">
            <a:alphaModFix/>
          </a:blip>
          <a:stretch>
            <a:fillRect/>
          </a:stretch>
        </p:blipFill>
        <p:spPr>
          <a:xfrm>
            <a:off x="3790525" y="1152475"/>
            <a:ext cx="5041775" cy="3781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 name="Shape 95"/>
        <p:cNvGrpSpPr/>
        <p:nvPr/>
      </p:nvGrpSpPr>
      <p:grpSpPr>
        <a:xfrm>
          <a:off x="0" y="0"/>
          <a:ext cx="0" cy="0"/>
          <a:chOff x="0" y="0"/>
          <a:chExt cx="0" cy="0"/>
        </a:xfrm>
      </p:grpSpPr>
      <p:sp>
        <p:nvSpPr>
          <p:cNvPr id="96" name="Shape 9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Self Play: Artificial life</a:t>
            </a:r>
            <a:endParaRPr/>
          </a:p>
        </p:txBody>
      </p:sp>
      <p:sp>
        <p:nvSpPr>
          <p:cNvPr id="97" name="Shape 9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spcBef>
                <a:spcPts val="0"/>
              </a:spcBef>
              <a:spcAft>
                <a:spcPts val="0"/>
              </a:spcAft>
              <a:buSzPts val="1800"/>
              <a:buChar char="●"/>
            </a:pPr>
            <a:r>
              <a:rPr lang="en"/>
              <a:t>Carl Sims, 1994</a:t>
            </a:r>
            <a:endParaRPr/>
          </a:p>
          <a:p>
            <a:pPr indent="0" lvl="0" marL="0" rtl="0">
              <a:spcBef>
                <a:spcPts val="1600"/>
              </a:spcBef>
              <a:spcAft>
                <a:spcPts val="0"/>
              </a:spcAft>
              <a:buNone/>
            </a:pPr>
            <a:r>
              <a:t/>
            </a:r>
            <a:endParaRPr/>
          </a:p>
          <a:p>
            <a:pPr indent="0" lvl="0" marL="0" rtl="0">
              <a:spcBef>
                <a:spcPts val="1600"/>
              </a:spcBef>
              <a:spcAft>
                <a:spcPts val="1600"/>
              </a:spcAft>
              <a:buNone/>
            </a:pPr>
            <a:r>
              <a:t/>
            </a:r>
            <a:endParaRPr/>
          </a:p>
        </p:txBody>
      </p:sp>
      <p:sp>
        <p:nvSpPr>
          <p:cNvPr descr="This video shows results from a research project involving simulated Darwinian evolutions of virtual block creatures. A population of several hundred creatures is created within a supercomputer, and each creature is tested for their ability to perform a given task, such the ability to swim in a simulated water environment. Those that are most successful survive, and their virtual genes containing coded instructions for their growth, are copied, combined, and mutated to make offspring for a new population. The new creatures are again tested, and some may be improvements on their parents. As this cycle of variation and selection continues, creatures with more and more successful behaviors can emerge. More info: http://www.karlsims.com/evolved-virtual-creatures.html" id="98" name="Shape 98" title="Karl Sims - Evolved Virtual Creatures, Evolution Simulation, 1994">
            <a:hlinkClick r:id="rId3"/>
          </p:cNvPr>
          <p:cNvSpPr/>
          <p:nvPr/>
        </p:nvSpPr>
        <p:spPr>
          <a:xfrm>
            <a:off x="3790600" y="1152475"/>
            <a:ext cx="5041700" cy="3781300"/>
          </a:xfrm>
          <a:prstGeom prst="rect">
            <a:avLst/>
          </a:prstGeom>
          <a:blipFill>
            <a:blip r:embed="rId4">
              <a:alphaModFix/>
            </a:blip>
            <a:stretch>
              <a:fillRect/>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 name="Shape 102"/>
        <p:cNvGrpSpPr/>
        <p:nvPr/>
      </p:nvGrpSpPr>
      <p:grpSpPr>
        <a:xfrm>
          <a:off x="0" y="0"/>
          <a:ext cx="0" cy="0"/>
          <a:chOff x="0" y="0"/>
          <a:chExt cx="0" cy="0"/>
        </a:xfrm>
      </p:grpSpPr>
      <p:sp>
        <p:nvSpPr>
          <p:cNvPr id="103" name="Shape 10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Self play for physicality and dexterity</a:t>
            </a:r>
            <a:endParaRPr/>
          </a:p>
        </p:txBody>
      </p:sp>
      <p:sp>
        <p:nvSpPr>
          <p:cNvPr descr="Learn more: https://blog.openai.com/competitive-self-play/" id="104" name="Shape 104" title="Competitive Self-Play">
            <a:hlinkClick r:id="rId3"/>
          </p:cNvPr>
          <p:cNvSpPr/>
          <p:nvPr/>
        </p:nvSpPr>
        <p:spPr>
          <a:xfrm>
            <a:off x="3777250" y="1152475"/>
            <a:ext cx="5055050" cy="3791275"/>
          </a:xfrm>
          <a:prstGeom prst="rect">
            <a:avLst/>
          </a:prstGeom>
          <a:blipFill>
            <a:blip r:embed="rId4">
              <a:alphaModFix/>
            </a:blip>
            <a:stretch>
              <a:fillRect/>
            </a:stretch>
          </a:blipFill>
          <a:ln>
            <a:noFill/>
          </a:ln>
        </p:spPr>
      </p:sp>
      <p:sp>
        <p:nvSpPr>
          <p:cNvPr id="105" name="Shape 105"/>
          <p:cNvSpPr txBox="1"/>
          <p:nvPr/>
        </p:nvSpPr>
        <p:spPr>
          <a:xfrm>
            <a:off x="311700" y="1152475"/>
            <a:ext cx="3021300" cy="3416400"/>
          </a:xfrm>
          <a:prstGeom prst="rect">
            <a:avLst/>
          </a:prstGeom>
          <a:noFill/>
          <a:ln>
            <a:noFill/>
          </a:ln>
        </p:spPr>
        <p:txBody>
          <a:bodyPr anchorCtr="0" anchor="t" bIns="91425" lIns="91425" spcFirstLastPara="1" rIns="91425" wrap="square" tIns="91425">
            <a:noAutofit/>
          </a:bodyPr>
          <a:lstStyle/>
          <a:p>
            <a:pPr indent="-342900" lvl="0" marL="457200" rtl="0">
              <a:lnSpc>
                <a:spcPct val="115000"/>
              </a:lnSpc>
              <a:spcBef>
                <a:spcPts val="0"/>
              </a:spcBef>
              <a:spcAft>
                <a:spcPts val="0"/>
              </a:spcAft>
              <a:buClr>
                <a:srgbClr val="ADADAD"/>
              </a:buClr>
              <a:buSzPts val="1800"/>
              <a:buChar char="●"/>
            </a:pPr>
            <a:r>
              <a:rPr lang="en" sz="1800">
                <a:solidFill>
                  <a:srgbClr val="ADADAD"/>
                </a:solidFill>
              </a:rPr>
              <a:t>Environment is simple, behavior is very complex</a:t>
            </a:r>
            <a:endParaRPr sz="1800">
              <a:solidFill>
                <a:srgbClr val="ADADAD"/>
              </a:solidFill>
            </a:endParaRPr>
          </a:p>
          <a:p>
            <a:pPr indent="-342900" lvl="0" marL="457200" rtl="0">
              <a:lnSpc>
                <a:spcPct val="115000"/>
              </a:lnSpc>
              <a:spcBef>
                <a:spcPts val="0"/>
              </a:spcBef>
              <a:spcAft>
                <a:spcPts val="0"/>
              </a:spcAft>
              <a:buClr>
                <a:srgbClr val="ADADAD"/>
              </a:buClr>
              <a:buSzPts val="1800"/>
              <a:buChar char="●"/>
            </a:pPr>
            <a:r>
              <a:rPr lang="en" sz="1800">
                <a:solidFill>
                  <a:srgbClr val="ADADAD"/>
                </a:solidFill>
              </a:rPr>
              <a:t>Pre-train “general dexterity” by competing against an opponent</a:t>
            </a:r>
            <a:endParaRPr sz="1800">
              <a:solidFill>
                <a:srgbClr val="ADADAD"/>
              </a:solidFill>
            </a:endParaRPr>
          </a:p>
          <a:p>
            <a:pPr indent="0" lvl="0" marL="457200" rtl="0">
              <a:lnSpc>
                <a:spcPct val="115000"/>
              </a:lnSpc>
              <a:spcBef>
                <a:spcPts val="1600"/>
              </a:spcBef>
              <a:spcAft>
                <a:spcPts val="1600"/>
              </a:spcAft>
              <a:buNone/>
            </a:pPr>
            <a:r>
              <a:t/>
            </a:r>
            <a:endParaRPr sz="1800">
              <a:solidFill>
                <a:srgbClr val="ADADAD"/>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 name="Shape 109"/>
        <p:cNvGrpSpPr/>
        <p:nvPr/>
      </p:nvGrpSpPr>
      <p:grpSpPr>
        <a:xfrm>
          <a:off x="0" y="0"/>
          <a:ext cx="0" cy="0"/>
          <a:chOff x="0" y="0"/>
          <a:chExt cx="0" cy="0"/>
        </a:xfrm>
      </p:grpSpPr>
      <p:sp>
        <p:nvSpPr>
          <p:cNvPr id="110" name="Shape 11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Self Play: the future</a:t>
            </a:r>
            <a:endParaRPr/>
          </a:p>
        </p:txBody>
      </p:sp>
      <p:sp>
        <p:nvSpPr>
          <p:cNvPr id="111" name="Shape 111"/>
          <p:cNvSpPr txBox="1"/>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342900" lvl="0" marL="457200" rtl="0">
              <a:lnSpc>
                <a:spcPct val="115000"/>
              </a:lnSpc>
              <a:spcBef>
                <a:spcPts val="0"/>
              </a:spcBef>
              <a:spcAft>
                <a:spcPts val="0"/>
              </a:spcAft>
              <a:buClr>
                <a:srgbClr val="ADADAD"/>
              </a:buClr>
              <a:buSzPts val="1800"/>
              <a:buChar char="●"/>
            </a:pPr>
            <a:r>
              <a:rPr lang="en" sz="1800">
                <a:solidFill>
                  <a:srgbClr val="ADADAD"/>
                </a:solidFill>
              </a:rPr>
              <a:t>Key open question: </a:t>
            </a:r>
            <a:r>
              <a:rPr lang="en" sz="1800">
                <a:solidFill>
                  <a:srgbClr val="EFEFEF"/>
                </a:solidFill>
              </a:rPr>
              <a:t>design the self play environment so that the result will be useful to some external task</a:t>
            </a:r>
            <a:endParaRPr>
              <a:solidFill>
                <a:srgbClr val="ADADAD"/>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