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26" r:id="rId4"/>
    <p:sldMasterId id="2147483727" r:id="rId5"/>
    <p:sldMasterId id="2147483728" r:id="rId6"/>
    <p:sldMasterId id="2147483729" r:id="rId7"/>
    <p:sldMasterId id="2147483730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</p:sldIdLst>
  <p:sldSz cy="5143500" cx="9144000"/>
  <p:notesSz cx="6858000" cy="9144000"/>
  <p:embeddedFontLst>
    <p:embeddedFont>
      <p:font typeface="Roboto"/>
      <p:regular r:id="rId47"/>
      <p:bold r:id="rId48"/>
      <p:italic r:id="rId49"/>
      <p:boldItalic r:id="rId50"/>
    </p:embeddedFont>
    <p:embeddedFont>
      <p:font typeface="Open Sans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48" Type="http://schemas.openxmlformats.org/officeDocument/2006/relationships/font" Target="fonts/Roboto-bold.fntdata"/><Relationship Id="rId47" Type="http://schemas.openxmlformats.org/officeDocument/2006/relationships/font" Target="fonts/Roboto-regular.fntdata"/><Relationship Id="rId49" Type="http://schemas.openxmlformats.org/officeDocument/2006/relationships/font" Target="fonts/Roboto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font" Target="fonts/OpenSans-regular.fntdata"/><Relationship Id="rId50" Type="http://schemas.openxmlformats.org/officeDocument/2006/relationships/font" Target="fonts/Roboto-boldItalic.fntdata"/><Relationship Id="rId53" Type="http://schemas.openxmlformats.org/officeDocument/2006/relationships/font" Target="fonts/OpenSans-italic.fntdata"/><Relationship Id="rId52" Type="http://schemas.openxmlformats.org/officeDocument/2006/relationships/font" Target="fonts/OpenSans-bold.fntdata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54" Type="http://schemas.openxmlformats.org/officeDocument/2006/relationships/font" Target="fonts/OpenSans-boldItalic.fntdata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Shape 5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Shape 6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Shape 6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Shape 6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Shape 6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Shape 6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Shape 6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Shape 6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a2c torso has been modularised to enable pathNet to be implemented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layer contains a number of single-layer networks that feed into a reduce sum.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Shape 7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a2c torso has been modularised to enable pathNet to be implemented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layer contains a number of single-layer networks that feed into a reduce sum.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Shape 8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Shape 8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genome specifies which modules on each layer are active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Shape 9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Shape 9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Thus, a genome specifies a directed acyclic graph through the modularised torso (large network)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Shape 5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Shape 10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Shape 10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Forward pass determines policy and value fn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Shape 1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Shape 1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Backward pass through DAG modules used to pass gradients for training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Shape 12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Shape 12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Shape 14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0" name="Shape 14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Shape 16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Shape 16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Shape 16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1" name="Shape 16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Shape 16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7" name="Shape 16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3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Shape 17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5" name="Shape 17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9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Shape 17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Shape 17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0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Shape 18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Shape 18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Shape 5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5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Shape 18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7" name="Shape 18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0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Shape 18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2" name="Shape 18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4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Shape 18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Shape 18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9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Shape 18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Shape 18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9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Shape 18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Shape 18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8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Shape 18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Shape 18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3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Shape 18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5" name="Shape 18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9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Shape 18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Shape 18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Shape 5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Shape 5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Shape 5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Shape 5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Shape 5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Shape 6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3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6.png"/><Relationship Id="rId3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2.png"/><Relationship Id="rId3" Type="http://schemas.openxmlformats.org/officeDocument/2006/relationships/image" Target="../media/image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Relationship Id="rId3" Type="http://schemas.openxmlformats.org/officeDocument/2006/relationships/image" Target="../media/image11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6.png"/><Relationship Id="rId3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2.png"/><Relationship Id="rId3" Type="http://schemas.openxmlformats.org/officeDocument/2006/relationships/image" Target="../media/image13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0.png"/><Relationship Id="rId3" Type="http://schemas.openxmlformats.org/officeDocument/2006/relationships/image" Target="../media/image13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Relationship Id="rId3" Type="http://schemas.openxmlformats.org/officeDocument/2006/relationships/image" Target="../media/image13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Relationship Id="rId3" Type="http://schemas.openxmlformats.org/officeDocument/2006/relationships/image" Target="../media/image13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1.png"/><Relationship Id="rId3" Type="http://schemas.openxmlformats.org/officeDocument/2006/relationships/image" Target="../media/image13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Relationship Id="rId3" Type="http://schemas.openxmlformats.org/officeDocument/2006/relationships/image" Target="../media/image13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7.png"/><Relationship Id="rId3" Type="http://schemas.openxmlformats.org/officeDocument/2006/relationships/image" Target="../media/image1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4.png"/><Relationship Id="rId3" Type="http://schemas.openxmlformats.org/officeDocument/2006/relationships/image" Target="../media/image22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6.png"/><Relationship Id="rId3" Type="http://schemas.openxmlformats.org/officeDocument/2006/relationships/image" Target="../media/image22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2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2.png"/><Relationship Id="rId3" Type="http://schemas.openxmlformats.org/officeDocument/2006/relationships/image" Target="../media/image22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5.png"/><Relationship Id="rId3" Type="http://schemas.openxmlformats.org/officeDocument/2006/relationships/image" Target="../media/image22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0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8.png"/><Relationship Id="rId3" Type="http://schemas.openxmlformats.org/officeDocument/2006/relationships/image" Target="../media/image3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ctrTitle"/>
          </p:nvPr>
        </p:nvSpPr>
        <p:spPr>
          <a:xfrm>
            <a:off x="685800" y="16595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7" name="Shape 57"/>
          <p:cNvSpPr txBox="1"/>
          <p:nvPr>
            <p:ph idx="1" type="subTitle"/>
          </p:nvPr>
        </p:nvSpPr>
        <p:spPr>
          <a:xfrm>
            <a:off x="685800" y="2687654"/>
            <a:ext cx="7772400" cy="784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None/>
              <a:defRPr b="1" sz="1400">
                <a:solidFill>
                  <a:srgbClr val="D9D9D9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DeepMind-Logotype-Horizontal-Colour-WhiteText-Transparent-1000px.png" id="59" name="Shape 59"/>
          <p:cNvPicPr preferRelativeResize="0"/>
          <p:nvPr/>
        </p:nvPicPr>
        <p:blipFill rotWithShape="1">
          <a:blip r:embed="rId3">
            <a:alphaModFix/>
          </a:blip>
          <a:srcRect b="0" l="-31597" r="-31614" t="0"/>
          <a:stretch/>
        </p:blipFill>
        <p:spPr>
          <a:xfrm>
            <a:off x="3168150" y="3717425"/>
            <a:ext cx="2807700" cy="46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hapter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ctrTitle"/>
          </p:nvPr>
        </p:nvSpPr>
        <p:spPr>
          <a:xfrm>
            <a:off x="685800" y="16595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2" name="Shape 62"/>
          <p:cNvSpPr txBox="1"/>
          <p:nvPr>
            <p:ph idx="1" type="subTitle"/>
          </p:nvPr>
        </p:nvSpPr>
        <p:spPr>
          <a:xfrm>
            <a:off x="685800" y="2687654"/>
            <a:ext cx="7772400" cy="784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None/>
              <a:defRPr b="1" sz="1400">
                <a:solidFill>
                  <a:srgbClr val="D9D9D9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, Subtitle and Body - Ligh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Shape 66"/>
          <p:cNvSpPr txBox="1"/>
          <p:nvPr>
            <p:ph type="title"/>
          </p:nvPr>
        </p:nvSpPr>
        <p:spPr>
          <a:xfrm>
            <a:off x="375300" y="4050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343800" y="722776"/>
            <a:ext cx="8456400" cy="3600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grpSp>
        <p:nvGrpSpPr>
          <p:cNvPr id="68" name="Shape 68"/>
          <p:cNvGrpSpPr/>
          <p:nvPr/>
        </p:nvGrpSpPr>
        <p:grpSpPr>
          <a:xfrm>
            <a:off x="476794" y="4632725"/>
            <a:ext cx="8285256" cy="444525"/>
            <a:chOff x="476794" y="4632725"/>
            <a:chExt cx="8285256" cy="444525"/>
          </a:xfrm>
        </p:grpSpPr>
        <p:cxnSp>
          <p:nvCxnSpPr>
            <p:cNvPr id="69" name="Shape 69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70" name="Shape 70"/>
            <p:cNvSpPr txBox="1"/>
            <p:nvPr/>
          </p:nvSpPr>
          <p:spPr>
            <a:xfrm>
              <a:off x="5436550" y="4710650"/>
              <a:ext cx="33255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Giant Networks Working Group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DeepMind-Logotype-Horizontal-Colour-Transparent-500px.png" id="71" name="Shape 7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76794" y="4730411"/>
              <a:ext cx="1010235" cy="274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, Subtitle and Two Columns - Ligh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idx="1" type="body"/>
          </p:nvPr>
        </p:nvSpPr>
        <p:spPr>
          <a:xfrm>
            <a:off x="343750" y="1059850"/>
            <a:ext cx="4228200" cy="34143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4" name="Shape 74"/>
          <p:cNvSpPr txBox="1"/>
          <p:nvPr>
            <p:ph idx="2" type="body"/>
          </p:nvPr>
        </p:nvSpPr>
        <p:spPr>
          <a:xfrm>
            <a:off x="4689650" y="1058200"/>
            <a:ext cx="4079100" cy="34143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75" name="Shape 75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3" type="title"/>
          </p:nvPr>
        </p:nvSpPr>
        <p:spPr>
          <a:xfrm>
            <a:off x="375300" y="7098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None/>
              <a:defRPr sz="1400">
                <a:solidFill>
                  <a:srgbClr val="3D85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8" name="Shape 78"/>
          <p:cNvGrpSpPr/>
          <p:nvPr/>
        </p:nvGrpSpPr>
        <p:grpSpPr>
          <a:xfrm>
            <a:off x="476794" y="4632725"/>
            <a:ext cx="8285186" cy="444525"/>
            <a:chOff x="476794" y="4632725"/>
            <a:chExt cx="8285186" cy="444525"/>
          </a:xfrm>
        </p:grpSpPr>
        <p:cxnSp>
          <p:nvCxnSpPr>
            <p:cNvPr id="79" name="Shape 79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80" name="Shape 80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Presentation Title — </a:t>
              </a:r>
              <a:r>
                <a:rPr b="1"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SPEAKER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DeepMind-Logotype-Horizontal-Colour-Transparent-500px.png" id="81" name="Shape 8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6794" y="4730411"/>
              <a:ext cx="1010235" cy="274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and Two Columns - Light 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Shape 84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343750" y="831250"/>
            <a:ext cx="4228200" cy="34143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86" name="Shape 86"/>
          <p:cNvSpPr txBox="1"/>
          <p:nvPr>
            <p:ph idx="2" type="body"/>
          </p:nvPr>
        </p:nvSpPr>
        <p:spPr>
          <a:xfrm>
            <a:off x="4689650" y="829600"/>
            <a:ext cx="4079100" cy="34143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grpSp>
        <p:nvGrpSpPr>
          <p:cNvPr id="87" name="Shape 87"/>
          <p:cNvGrpSpPr/>
          <p:nvPr/>
        </p:nvGrpSpPr>
        <p:grpSpPr>
          <a:xfrm>
            <a:off x="476794" y="4632725"/>
            <a:ext cx="8285186" cy="444525"/>
            <a:chOff x="476794" y="4632725"/>
            <a:chExt cx="8285186" cy="444525"/>
          </a:xfrm>
        </p:grpSpPr>
        <p:cxnSp>
          <p:nvCxnSpPr>
            <p:cNvPr id="88" name="Shape 88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89" name="Shape 89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Presentation Title — </a:t>
              </a:r>
              <a:r>
                <a:rPr b="1"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SPEAKER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DeepMind-Logotype-Horizontal-Colour-Transparent-500px.png" id="90" name="Shape 9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76794" y="4730411"/>
              <a:ext cx="1010235" cy="274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wo Colum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" name="Shape 93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94" name="Shape 94"/>
          <p:cNvSpPr txBox="1"/>
          <p:nvPr>
            <p:ph idx="2" type="title"/>
          </p:nvPr>
        </p:nvSpPr>
        <p:spPr>
          <a:xfrm>
            <a:off x="375300" y="7098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None/>
              <a:defRPr sz="1400">
                <a:solidFill>
                  <a:srgbClr val="3D85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grpSp>
        <p:nvGrpSpPr>
          <p:cNvPr id="95" name="Shape 95"/>
          <p:cNvGrpSpPr/>
          <p:nvPr/>
        </p:nvGrpSpPr>
        <p:grpSpPr>
          <a:xfrm>
            <a:off x="476794" y="4632725"/>
            <a:ext cx="8285186" cy="444525"/>
            <a:chOff x="476794" y="4632725"/>
            <a:chExt cx="8285186" cy="444525"/>
          </a:xfrm>
        </p:grpSpPr>
        <p:cxnSp>
          <p:nvCxnSpPr>
            <p:cNvPr id="96" name="Shape 96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97" name="Shape 97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Presentation Title — </a:t>
              </a:r>
              <a:r>
                <a:rPr b="1"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SPEAKER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DeepMind-Logotype-Horizontal-Colour-Transparent-500px.png" id="98" name="Shape 9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6794" y="4730411"/>
              <a:ext cx="1010235" cy="274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hree Colum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Shape 101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02" name="Shape 102"/>
          <p:cNvSpPr txBox="1"/>
          <p:nvPr>
            <p:ph idx="2" type="title"/>
          </p:nvPr>
        </p:nvSpPr>
        <p:spPr>
          <a:xfrm>
            <a:off x="375300" y="7098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None/>
              <a:defRPr sz="1400">
                <a:solidFill>
                  <a:srgbClr val="3D85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grpSp>
        <p:nvGrpSpPr>
          <p:cNvPr id="103" name="Shape 103"/>
          <p:cNvGrpSpPr/>
          <p:nvPr/>
        </p:nvGrpSpPr>
        <p:grpSpPr>
          <a:xfrm>
            <a:off x="476794" y="4632725"/>
            <a:ext cx="8285186" cy="444525"/>
            <a:chOff x="476794" y="4632725"/>
            <a:chExt cx="8285186" cy="444525"/>
          </a:xfrm>
        </p:grpSpPr>
        <p:cxnSp>
          <p:nvCxnSpPr>
            <p:cNvPr id="104" name="Shape 104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105" name="Shape 105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Presentation Title — </a:t>
              </a:r>
              <a:r>
                <a:rPr b="1"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SPEAKER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DeepMind-Logotype-Horizontal-Colour-Transparent-500px.png" id="106" name="Shape 10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6794" y="4730411"/>
              <a:ext cx="1010235" cy="274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our Colum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Shape 109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10" name="Shape 110"/>
          <p:cNvSpPr txBox="1"/>
          <p:nvPr>
            <p:ph idx="2" type="title"/>
          </p:nvPr>
        </p:nvSpPr>
        <p:spPr>
          <a:xfrm>
            <a:off x="375300" y="7098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None/>
              <a:defRPr sz="1400">
                <a:solidFill>
                  <a:srgbClr val="3D85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grpSp>
        <p:nvGrpSpPr>
          <p:cNvPr id="111" name="Shape 111"/>
          <p:cNvGrpSpPr/>
          <p:nvPr/>
        </p:nvGrpSpPr>
        <p:grpSpPr>
          <a:xfrm>
            <a:off x="476794" y="4632725"/>
            <a:ext cx="8285186" cy="444525"/>
            <a:chOff x="476794" y="4632725"/>
            <a:chExt cx="8285186" cy="444525"/>
          </a:xfrm>
        </p:grpSpPr>
        <p:cxnSp>
          <p:nvCxnSpPr>
            <p:cNvPr id="112" name="Shape 112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113" name="Shape 113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Presentation Title — </a:t>
              </a:r>
              <a:r>
                <a:rPr b="1"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SPEAKER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DeepMind-Logotype-Horizontal-Colour-Transparent-500px.png" id="114" name="Shape 1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6794" y="4730411"/>
              <a:ext cx="1010235" cy="274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Venn Two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enn-001.png" id="116" name="Shape 1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62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Shape 118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19" name="Shape 119"/>
          <p:cNvSpPr txBox="1"/>
          <p:nvPr>
            <p:ph idx="2" type="title"/>
          </p:nvPr>
        </p:nvSpPr>
        <p:spPr>
          <a:xfrm>
            <a:off x="375300" y="7098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None/>
              <a:defRPr sz="1400">
                <a:solidFill>
                  <a:srgbClr val="3D85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20" name="Shape 120"/>
          <p:cNvSpPr txBox="1"/>
          <p:nvPr/>
        </p:nvSpPr>
        <p:spPr>
          <a:xfrm>
            <a:off x="3984400" y="2605825"/>
            <a:ext cx="10674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This is some example text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5551875" y="2605825"/>
            <a:ext cx="10674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This is some example text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2416925" y="2605825"/>
            <a:ext cx="10674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This is some example text</a:t>
            </a:r>
            <a:endParaRPr sz="1200">
              <a:solidFill>
                <a:schemeClr val="lt1"/>
              </a:solidFill>
            </a:endParaRPr>
          </a:p>
        </p:txBody>
      </p:sp>
      <p:grpSp>
        <p:nvGrpSpPr>
          <p:cNvPr id="123" name="Shape 123"/>
          <p:cNvGrpSpPr/>
          <p:nvPr/>
        </p:nvGrpSpPr>
        <p:grpSpPr>
          <a:xfrm>
            <a:off x="476794" y="4632725"/>
            <a:ext cx="8285186" cy="444525"/>
            <a:chOff x="476794" y="4632725"/>
            <a:chExt cx="8285186" cy="444525"/>
          </a:xfrm>
        </p:grpSpPr>
        <p:cxnSp>
          <p:nvCxnSpPr>
            <p:cNvPr id="124" name="Shape 124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125" name="Shape 125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Presentation Title — </a:t>
              </a:r>
              <a:r>
                <a:rPr b="1"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SPEAKER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DeepMind-Logotype-Horizontal-Colour-Transparent-500px.png" id="126" name="Shape 1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6794" y="4730411"/>
              <a:ext cx="1010235" cy="274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Venn Three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enn-002.png" id="128" name="Shape 1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0" name="Shape 130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31" name="Shape 131"/>
          <p:cNvSpPr txBox="1"/>
          <p:nvPr>
            <p:ph idx="2" type="title"/>
          </p:nvPr>
        </p:nvSpPr>
        <p:spPr>
          <a:xfrm>
            <a:off x="375300" y="7098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None/>
              <a:defRPr sz="1400">
                <a:solidFill>
                  <a:srgbClr val="3D85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32" name="Shape 132"/>
          <p:cNvSpPr txBox="1"/>
          <p:nvPr/>
        </p:nvSpPr>
        <p:spPr>
          <a:xfrm>
            <a:off x="4036452" y="2605825"/>
            <a:ext cx="10674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</a:rPr>
              <a:t>This is some example text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6471105" y="2605825"/>
            <a:ext cx="10674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This is some example text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34" name="Shape 134"/>
          <p:cNvSpPr txBox="1"/>
          <p:nvPr/>
        </p:nvSpPr>
        <p:spPr>
          <a:xfrm>
            <a:off x="1502525" y="2605825"/>
            <a:ext cx="10674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This is some example text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2983213" y="2649291"/>
            <a:ext cx="8322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This is some example text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5299263" y="2649291"/>
            <a:ext cx="8322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This is some example text</a:t>
            </a:r>
            <a:endParaRPr sz="900">
              <a:solidFill>
                <a:schemeClr val="lt1"/>
              </a:solidFill>
            </a:endParaRPr>
          </a:p>
        </p:txBody>
      </p:sp>
      <p:grpSp>
        <p:nvGrpSpPr>
          <p:cNvPr id="137" name="Shape 137"/>
          <p:cNvGrpSpPr/>
          <p:nvPr/>
        </p:nvGrpSpPr>
        <p:grpSpPr>
          <a:xfrm>
            <a:off x="476794" y="4632725"/>
            <a:ext cx="8285186" cy="444525"/>
            <a:chOff x="476794" y="4632725"/>
            <a:chExt cx="8285186" cy="444525"/>
          </a:xfrm>
        </p:grpSpPr>
        <p:cxnSp>
          <p:nvCxnSpPr>
            <p:cNvPr id="138" name="Shape 138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139" name="Shape 139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Presentation Title — </a:t>
              </a:r>
              <a:r>
                <a:rPr b="1"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SPEAKER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DeepMind-Logotype-Horizontal-Colour-Transparent-500px.png" id="140" name="Shape 1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6794" y="4730411"/>
              <a:ext cx="1010235" cy="274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Venn Three Triangle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enn-003.png" id="142" name="Shape 1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" name="Shape 144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45" name="Shape 145"/>
          <p:cNvSpPr txBox="1"/>
          <p:nvPr>
            <p:ph idx="2" type="title"/>
          </p:nvPr>
        </p:nvSpPr>
        <p:spPr>
          <a:xfrm>
            <a:off x="375300" y="7098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None/>
              <a:defRPr sz="1400">
                <a:solidFill>
                  <a:srgbClr val="3D85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46" name="Shape 146"/>
          <p:cNvSpPr txBox="1"/>
          <p:nvPr/>
        </p:nvSpPr>
        <p:spPr>
          <a:xfrm>
            <a:off x="4031623" y="2763054"/>
            <a:ext cx="10674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This is some example text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3490300" y="2301702"/>
            <a:ext cx="8322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This is some example text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148" name="Shape 148"/>
          <p:cNvSpPr txBox="1"/>
          <p:nvPr/>
        </p:nvSpPr>
        <p:spPr>
          <a:xfrm>
            <a:off x="4038300" y="1617900"/>
            <a:ext cx="10674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This is some example text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2990575" y="3294825"/>
            <a:ext cx="942600" cy="7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This is some example text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5197475" y="3294825"/>
            <a:ext cx="942600" cy="7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This is some example text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4835600" y="2301702"/>
            <a:ext cx="8322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This is some example text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4149225" y="3601427"/>
            <a:ext cx="8322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This is some example text</a:t>
            </a:r>
            <a:endParaRPr sz="800">
              <a:solidFill>
                <a:schemeClr val="lt1"/>
              </a:solidFill>
            </a:endParaRPr>
          </a:p>
        </p:txBody>
      </p:sp>
      <p:grpSp>
        <p:nvGrpSpPr>
          <p:cNvPr id="153" name="Shape 153"/>
          <p:cNvGrpSpPr/>
          <p:nvPr/>
        </p:nvGrpSpPr>
        <p:grpSpPr>
          <a:xfrm>
            <a:off x="476794" y="4632725"/>
            <a:ext cx="8285186" cy="444525"/>
            <a:chOff x="476794" y="4632725"/>
            <a:chExt cx="8285186" cy="444525"/>
          </a:xfrm>
        </p:grpSpPr>
        <p:cxnSp>
          <p:nvCxnSpPr>
            <p:cNvPr id="154" name="Shape 154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155" name="Shape 155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Presentation Title — </a:t>
              </a:r>
              <a:r>
                <a:rPr b="1"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SPEAKER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DeepMind-Logotype-Horizontal-Colour-Transparent-500px.png" id="156" name="Shape 15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6794" y="4730411"/>
              <a:ext cx="1010235" cy="274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Venn Four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enn-004.png" id="158" name="Shape 1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0" name="Shape 160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61" name="Shape 161"/>
          <p:cNvSpPr txBox="1"/>
          <p:nvPr>
            <p:ph idx="2" type="title"/>
          </p:nvPr>
        </p:nvSpPr>
        <p:spPr>
          <a:xfrm>
            <a:off x="375300" y="7098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None/>
              <a:defRPr sz="1400">
                <a:solidFill>
                  <a:srgbClr val="3D85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62" name="Shape 162"/>
          <p:cNvSpPr txBox="1"/>
          <p:nvPr/>
        </p:nvSpPr>
        <p:spPr>
          <a:xfrm>
            <a:off x="4146241" y="1637902"/>
            <a:ext cx="8322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This is some example text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163" name="Shape 163"/>
          <p:cNvSpPr txBox="1"/>
          <p:nvPr/>
        </p:nvSpPr>
        <p:spPr>
          <a:xfrm>
            <a:off x="4155891" y="3726977"/>
            <a:ext cx="8322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This is some example text</a:t>
            </a:r>
            <a:endParaRPr sz="800">
              <a:solidFill>
                <a:schemeClr val="lt1"/>
              </a:solidFill>
            </a:endParaRPr>
          </a:p>
        </p:txBody>
      </p:sp>
      <p:grpSp>
        <p:nvGrpSpPr>
          <p:cNvPr id="164" name="Shape 164"/>
          <p:cNvGrpSpPr/>
          <p:nvPr/>
        </p:nvGrpSpPr>
        <p:grpSpPr>
          <a:xfrm>
            <a:off x="3076025" y="1747877"/>
            <a:ext cx="832200" cy="2305650"/>
            <a:chOff x="3076025" y="1747877"/>
            <a:chExt cx="832200" cy="2305650"/>
          </a:xfrm>
        </p:grpSpPr>
        <p:sp>
          <p:nvSpPr>
            <p:cNvPr id="165" name="Shape 165"/>
            <p:cNvSpPr txBox="1"/>
            <p:nvPr/>
          </p:nvSpPr>
          <p:spPr>
            <a:xfrm>
              <a:off x="3076025" y="2678402"/>
              <a:ext cx="8322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</a:rPr>
                <a:t>This is some example text</a:t>
              </a:r>
              <a:endParaRPr sz="800">
                <a:solidFill>
                  <a:schemeClr val="lt1"/>
                </a:solidFill>
              </a:endParaRPr>
            </a:p>
          </p:txBody>
        </p:sp>
        <p:sp>
          <p:nvSpPr>
            <p:cNvPr id="166" name="Shape 166"/>
            <p:cNvSpPr txBox="1"/>
            <p:nvPr/>
          </p:nvSpPr>
          <p:spPr>
            <a:xfrm>
              <a:off x="3076025" y="3608927"/>
              <a:ext cx="8322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</a:rPr>
                <a:t>This is some example text</a:t>
              </a:r>
              <a:endParaRPr sz="800">
                <a:solidFill>
                  <a:schemeClr val="lt1"/>
                </a:solidFill>
              </a:endParaRPr>
            </a:p>
          </p:txBody>
        </p:sp>
        <p:sp>
          <p:nvSpPr>
            <p:cNvPr id="167" name="Shape 167"/>
            <p:cNvSpPr txBox="1"/>
            <p:nvPr/>
          </p:nvSpPr>
          <p:spPr>
            <a:xfrm>
              <a:off x="3076025" y="1747877"/>
              <a:ext cx="8322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</a:rPr>
                <a:t>This is some example text</a:t>
              </a:r>
              <a:endParaRPr sz="800">
                <a:solidFill>
                  <a:schemeClr val="lt1"/>
                </a:solidFill>
              </a:endParaRPr>
            </a:p>
          </p:txBody>
        </p:sp>
      </p:grpSp>
      <p:grpSp>
        <p:nvGrpSpPr>
          <p:cNvPr id="168" name="Shape 168"/>
          <p:cNvGrpSpPr/>
          <p:nvPr/>
        </p:nvGrpSpPr>
        <p:grpSpPr>
          <a:xfrm>
            <a:off x="5191823" y="1747877"/>
            <a:ext cx="832200" cy="2305650"/>
            <a:chOff x="6041825" y="1779527"/>
            <a:chExt cx="832200" cy="2305650"/>
          </a:xfrm>
        </p:grpSpPr>
        <p:sp>
          <p:nvSpPr>
            <p:cNvPr id="169" name="Shape 169"/>
            <p:cNvSpPr txBox="1"/>
            <p:nvPr/>
          </p:nvSpPr>
          <p:spPr>
            <a:xfrm>
              <a:off x="6041825" y="2710052"/>
              <a:ext cx="8322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</a:rPr>
                <a:t>This is some example text</a:t>
              </a:r>
              <a:endParaRPr sz="800">
                <a:solidFill>
                  <a:schemeClr val="lt1"/>
                </a:solidFill>
              </a:endParaRPr>
            </a:p>
          </p:txBody>
        </p:sp>
        <p:sp>
          <p:nvSpPr>
            <p:cNvPr id="170" name="Shape 170"/>
            <p:cNvSpPr txBox="1"/>
            <p:nvPr/>
          </p:nvSpPr>
          <p:spPr>
            <a:xfrm>
              <a:off x="6041825" y="1779527"/>
              <a:ext cx="8322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</a:rPr>
                <a:t>This is some example text</a:t>
              </a:r>
              <a:endParaRPr sz="800">
                <a:solidFill>
                  <a:schemeClr val="lt1"/>
                </a:solidFill>
              </a:endParaRPr>
            </a:p>
          </p:txBody>
        </p:sp>
        <p:sp>
          <p:nvSpPr>
            <p:cNvPr id="171" name="Shape 171"/>
            <p:cNvSpPr txBox="1"/>
            <p:nvPr/>
          </p:nvSpPr>
          <p:spPr>
            <a:xfrm>
              <a:off x="6041825" y="3640577"/>
              <a:ext cx="8322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</a:rPr>
                <a:t>This is some example text</a:t>
              </a:r>
              <a:endParaRPr sz="800">
                <a:solidFill>
                  <a:schemeClr val="lt1"/>
                </a:solidFill>
              </a:endParaRPr>
            </a:p>
          </p:txBody>
        </p:sp>
      </p:grpSp>
      <p:sp>
        <p:nvSpPr>
          <p:cNvPr id="172" name="Shape 172"/>
          <p:cNvSpPr txBox="1"/>
          <p:nvPr/>
        </p:nvSpPr>
        <p:spPr>
          <a:xfrm>
            <a:off x="4034274" y="2682450"/>
            <a:ext cx="10755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This is some example text</a:t>
            </a:r>
            <a:endParaRPr sz="1000">
              <a:solidFill>
                <a:schemeClr val="lt1"/>
              </a:solidFill>
            </a:endParaRPr>
          </a:p>
        </p:txBody>
      </p:sp>
      <p:grpSp>
        <p:nvGrpSpPr>
          <p:cNvPr id="173" name="Shape 173"/>
          <p:cNvGrpSpPr/>
          <p:nvPr/>
        </p:nvGrpSpPr>
        <p:grpSpPr>
          <a:xfrm>
            <a:off x="476794" y="4632725"/>
            <a:ext cx="8285186" cy="444525"/>
            <a:chOff x="476794" y="4632725"/>
            <a:chExt cx="8285186" cy="444525"/>
          </a:xfrm>
        </p:grpSpPr>
        <p:cxnSp>
          <p:nvCxnSpPr>
            <p:cNvPr id="174" name="Shape 174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175" name="Shape 175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Presentation Title — </a:t>
              </a:r>
              <a:r>
                <a:rPr b="1"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SPEAKER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DeepMind-Logotype-Horizontal-Colour-Transparent-500px.png" id="176" name="Shape 17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6794" y="4730411"/>
              <a:ext cx="1010235" cy="274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ank Ligh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79" name="Shape 179"/>
          <p:cNvGrpSpPr/>
          <p:nvPr/>
        </p:nvGrpSpPr>
        <p:grpSpPr>
          <a:xfrm>
            <a:off x="476794" y="4632725"/>
            <a:ext cx="8285186" cy="444525"/>
            <a:chOff x="476794" y="4632725"/>
            <a:chExt cx="8285186" cy="444525"/>
          </a:xfrm>
        </p:grpSpPr>
        <p:cxnSp>
          <p:nvCxnSpPr>
            <p:cNvPr id="180" name="Shape 180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181" name="Shape 181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Presentation Title — </a:t>
              </a:r>
              <a:r>
                <a:rPr b="1"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SPEAKER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DeepMind-Logotype-Horizontal-Colour-Transparent-500px.png" id="182" name="Shape 18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76794" y="4730411"/>
              <a:ext cx="1010235" cy="274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asic Ligh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Quote Ligh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457200" y="2036527"/>
            <a:ext cx="8229600" cy="519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2400"/>
              <a:buNone/>
              <a:defRPr i="1" sz="2400"/>
            </a:lvl1pPr>
          </a:lstStyle>
          <a:p/>
        </p:txBody>
      </p:sp>
      <p:sp>
        <p:nvSpPr>
          <p:cNvPr id="188" name="Shape 188"/>
          <p:cNvSpPr txBox="1"/>
          <p:nvPr>
            <p:ph idx="2" type="subTitle"/>
          </p:nvPr>
        </p:nvSpPr>
        <p:spPr>
          <a:xfrm>
            <a:off x="528000" y="3768600"/>
            <a:ext cx="8092800" cy="797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r">
              <a:spcBef>
                <a:spcPts val="600"/>
              </a:spcBef>
              <a:spcAft>
                <a:spcPts val="0"/>
              </a:spcAft>
              <a:buNone/>
              <a:defRPr b="1" sz="1000"/>
            </a:lvl1pPr>
            <a:lvl2pPr lvl="1" rtl="0">
              <a:spcBef>
                <a:spcPts val="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6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89" name="Shape 189"/>
          <p:cNvGrpSpPr/>
          <p:nvPr/>
        </p:nvGrpSpPr>
        <p:grpSpPr>
          <a:xfrm>
            <a:off x="476794" y="4632725"/>
            <a:ext cx="8285186" cy="444525"/>
            <a:chOff x="476794" y="4632725"/>
            <a:chExt cx="8285186" cy="444525"/>
          </a:xfrm>
        </p:grpSpPr>
        <p:cxnSp>
          <p:nvCxnSpPr>
            <p:cNvPr id="190" name="Shape 190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191" name="Shape 191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Presentation Title — </a:t>
              </a:r>
              <a:r>
                <a:rPr b="1"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SPEAKER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DeepMind-Logotype-Horizontal-Colour-Transparent-500px.png" id="192" name="Shape 19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6794" y="4730411"/>
              <a:ext cx="1010235" cy="274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ank Blu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Default Blu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97" name="Shape 197"/>
          <p:cNvGrpSpPr/>
          <p:nvPr/>
        </p:nvGrpSpPr>
        <p:grpSpPr>
          <a:xfrm>
            <a:off x="476794" y="4632725"/>
            <a:ext cx="8285186" cy="444525"/>
            <a:chOff x="476794" y="4632725"/>
            <a:chExt cx="8285186" cy="444525"/>
          </a:xfrm>
        </p:grpSpPr>
        <p:cxnSp>
          <p:nvCxnSpPr>
            <p:cNvPr id="198" name="Shape 198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0074C8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199" name="Shape 199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Presentation Title — </a:t>
              </a:r>
              <a:r>
                <a:rPr b="1" lang="en" sz="9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SPEAKER</a:t>
              </a:r>
              <a:endParaRPr b="1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DeepMind-Logotype-Horizontal-Colour-WhiteText-Transparent-500px.png" id="200" name="Shape 20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76794" y="4730411"/>
              <a:ext cx="1010235" cy="274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Quote Blu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457200" y="2036527"/>
            <a:ext cx="8229600" cy="519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i="1" sz="24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204" name="Shape 204"/>
          <p:cNvSpPr txBox="1"/>
          <p:nvPr>
            <p:ph idx="2" type="subTitle"/>
          </p:nvPr>
        </p:nvSpPr>
        <p:spPr>
          <a:xfrm>
            <a:off x="528000" y="3768600"/>
            <a:ext cx="8092800" cy="797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r">
              <a:spcBef>
                <a:spcPts val="6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6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205" name="Shape 205"/>
          <p:cNvGrpSpPr/>
          <p:nvPr/>
        </p:nvGrpSpPr>
        <p:grpSpPr>
          <a:xfrm>
            <a:off x="476794" y="4632725"/>
            <a:ext cx="8285186" cy="444525"/>
            <a:chOff x="476794" y="4632725"/>
            <a:chExt cx="8285186" cy="444525"/>
          </a:xfrm>
        </p:grpSpPr>
        <p:cxnSp>
          <p:nvCxnSpPr>
            <p:cNvPr id="206" name="Shape 206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0074C8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207" name="Shape 207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Presentation Title — </a:t>
              </a:r>
              <a:r>
                <a:rPr b="1" lang="en" sz="9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SPEAKER</a:t>
              </a:r>
              <a:endParaRPr b="1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DeepMind-Logotype-Horizontal-Colour-WhiteText-Transparent-500px.png" id="208" name="Shape 20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76794" y="4730411"/>
              <a:ext cx="1010235" cy="274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ank Dar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Default Dar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13" name="Shape 213"/>
          <p:cNvCxnSpPr/>
          <p:nvPr/>
        </p:nvCxnSpPr>
        <p:spPr>
          <a:xfrm>
            <a:off x="481350" y="4632725"/>
            <a:ext cx="81813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14" name="Shape 214"/>
          <p:cNvSpPr txBox="1"/>
          <p:nvPr/>
        </p:nvSpPr>
        <p:spPr>
          <a:xfrm>
            <a:off x="6091979" y="4710650"/>
            <a:ext cx="2670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Presentation Title — </a:t>
            </a:r>
            <a:r>
              <a:rPr b="1" lang="en" sz="90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SPEAKER</a:t>
            </a:r>
            <a:endParaRPr b="1" sz="900"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DeepMind-Logotype-Horizontal-Colour-WhiteText-Transparent-500px.png" id="215" name="Shape 2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794" y="4730411"/>
            <a:ext cx="1010235" cy="27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Quote Dar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idx="1" type="body"/>
          </p:nvPr>
        </p:nvSpPr>
        <p:spPr>
          <a:xfrm>
            <a:off x="457200" y="2036527"/>
            <a:ext cx="8229600" cy="519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i="1" sz="2400">
                <a:solidFill>
                  <a:schemeClr val="lt1"/>
                </a:solidFill>
              </a:defRPr>
            </a:lvl1pPr>
          </a:lstStyle>
          <a:p/>
        </p:txBody>
      </p:sp>
      <p:cxnSp>
        <p:nvCxnSpPr>
          <p:cNvPr id="218" name="Shape 218"/>
          <p:cNvCxnSpPr/>
          <p:nvPr/>
        </p:nvCxnSpPr>
        <p:spPr>
          <a:xfrm>
            <a:off x="481350" y="4632725"/>
            <a:ext cx="81813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19" name="Shape 219"/>
          <p:cNvSpPr txBox="1"/>
          <p:nvPr/>
        </p:nvSpPr>
        <p:spPr>
          <a:xfrm>
            <a:off x="6091979" y="4710650"/>
            <a:ext cx="2670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Presentation Title — </a:t>
            </a:r>
            <a:r>
              <a:rPr b="1" lang="en" sz="90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SPEAKER</a:t>
            </a:r>
            <a:endParaRPr b="1" sz="900"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Shape 220"/>
          <p:cNvSpPr txBox="1"/>
          <p:nvPr>
            <p:ph idx="2" type="subTitle"/>
          </p:nvPr>
        </p:nvSpPr>
        <p:spPr>
          <a:xfrm>
            <a:off x="528000" y="3768600"/>
            <a:ext cx="8092800" cy="797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r">
              <a:spcBef>
                <a:spcPts val="6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6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21" name="Shape 221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DeepMind-Logotype-Horizontal-Colour-WhiteText-Transparent-500px.png" id="222" name="Shape 2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794" y="4730411"/>
            <a:ext cx="1010235" cy="27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End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/>
        </p:nvSpPr>
        <p:spPr>
          <a:xfrm>
            <a:off x="685800" y="18119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THANK YOU</a:t>
            </a:r>
            <a:endParaRPr i="1"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" name="Shape 225"/>
          <p:cNvSpPr txBox="1"/>
          <p:nvPr>
            <p:ph idx="1" type="subTitle"/>
          </p:nvPr>
        </p:nvSpPr>
        <p:spPr>
          <a:xfrm>
            <a:off x="685800" y="3297250"/>
            <a:ext cx="7772400" cy="737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rgbClr val="CCCCCC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6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26" name="Shape 226"/>
          <p:cNvSpPr txBox="1"/>
          <p:nvPr/>
        </p:nvSpPr>
        <p:spPr>
          <a:xfrm>
            <a:off x="3079325" y="3093450"/>
            <a:ext cx="2931900" cy="26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D9D9D9"/>
                </a:solidFill>
              </a:rPr>
              <a:t>Credits</a:t>
            </a:r>
            <a:endParaRPr b="1" sz="1800">
              <a:solidFill>
                <a:srgbClr val="D9D9D9"/>
              </a:solidFill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3079325" y="4055075"/>
            <a:ext cx="2931900" cy="26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9D9D9"/>
                </a:solidFill>
              </a:rPr>
              <a:t>Additional Credits</a:t>
            </a:r>
            <a:endParaRPr b="1" sz="1000">
              <a:solidFill>
                <a:srgbClr val="D9D9D9"/>
              </a:solidFill>
            </a:endParaRPr>
          </a:p>
        </p:txBody>
      </p:sp>
      <p:sp>
        <p:nvSpPr>
          <p:cNvPr id="228" name="Shape 228"/>
          <p:cNvSpPr txBox="1"/>
          <p:nvPr>
            <p:ph idx="2" type="subTitle"/>
          </p:nvPr>
        </p:nvSpPr>
        <p:spPr>
          <a:xfrm>
            <a:off x="685800" y="4211652"/>
            <a:ext cx="7772400" cy="737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600"/>
              </a:spcBef>
              <a:spcAft>
                <a:spcPts val="0"/>
              </a:spcAft>
              <a:buNone/>
              <a:defRPr sz="800">
                <a:solidFill>
                  <a:srgbClr val="CCCCCC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6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29" name="Shape 229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Image Credit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Shape 232"/>
          <p:cNvSpPr txBox="1"/>
          <p:nvPr/>
        </p:nvSpPr>
        <p:spPr>
          <a:xfrm>
            <a:off x="488250" y="4393675"/>
            <a:ext cx="8167500" cy="2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Image Credit - Name</a:t>
            </a:r>
            <a:endParaRPr sz="6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33" name="Shape 233"/>
          <p:cNvGrpSpPr/>
          <p:nvPr/>
        </p:nvGrpSpPr>
        <p:grpSpPr>
          <a:xfrm>
            <a:off x="476794" y="4632725"/>
            <a:ext cx="8285186" cy="444525"/>
            <a:chOff x="476794" y="4632725"/>
            <a:chExt cx="8285186" cy="444525"/>
          </a:xfrm>
        </p:grpSpPr>
        <p:cxnSp>
          <p:nvCxnSpPr>
            <p:cNvPr id="234" name="Shape 234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235" name="Shape 235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Presentation Title — </a:t>
              </a:r>
              <a:r>
                <a:rPr b="1"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SPEAKER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DeepMind-Logotype-Horizontal-Colour-Transparent-500px.png" id="236" name="Shape 23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76794" y="4730411"/>
              <a:ext cx="1010235" cy="2747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9" name="Shape 2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46" name="Shape 246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47" name="Shape 247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51" name="Shape 251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55" name="Shape 255"/>
          <p:cNvSpPr txBox="1"/>
          <p:nvPr>
            <p:ph idx="2" type="body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56" name="Shape 256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59" name="Shape 259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228600" lvl="0" marL="45720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262" name="Shape 262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type="title"/>
          </p:nvPr>
        </p:nvSpPr>
        <p:spPr>
          <a:xfrm>
            <a:off x="471908" y="820775"/>
            <a:ext cx="82221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271" name="Shape 271"/>
          <p:cNvSpPr txBox="1"/>
          <p:nvPr>
            <p:ph idx="1" type="subTitle"/>
          </p:nvPr>
        </p:nvSpPr>
        <p:spPr>
          <a:xfrm>
            <a:off x="471900" y="2910325"/>
            <a:ext cx="82221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72" name="Shape 2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75" name="Shape 2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type="title"/>
          </p:nvPr>
        </p:nvSpPr>
        <p:spPr>
          <a:xfrm>
            <a:off x="471900" y="674775"/>
            <a:ext cx="82221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471900" y="1522175"/>
            <a:ext cx="8222100" cy="2834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9" name="Shape 2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type="title"/>
          </p:nvPr>
        </p:nvSpPr>
        <p:spPr>
          <a:xfrm>
            <a:off x="471900" y="674775"/>
            <a:ext cx="82221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2" name="Shape 282"/>
          <p:cNvSpPr txBox="1"/>
          <p:nvPr>
            <p:ph idx="1" type="subTitle"/>
          </p:nvPr>
        </p:nvSpPr>
        <p:spPr>
          <a:xfrm>
            <a:off x="471900" y="1654749"/>
            <a:ext cx="3999900" cy="5010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83" name="Shape 283"/>
          <p:cNvSpPr txBox="1"/>
          <p:nvPr>
            <p:ph idx="2" type="subTitle"/>
          </p:nvPr>
        </p:nvSpPr>
        <p:spPr>
          <a:xfrm>
            <a:off x="4694243" y="1654749"/>
            <a:ext cx="3999900" cy="5010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84" name="Shape 284"/>
          <p:cNvSpPr txBox="1"/>
          <p:nvPr>
            <p:ph idx="3" type="body"/>
          </p:nvPr>
        </p:nvSpPr>
        <p:spPr>
          <a:xfrm>
            <a:off x="471900" y="2188425"/>
            <a:ext cx="3999900" cy="2168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5" name="Shape 285"/>
          <p:cNvSpPr txBox="1"/>
          <p:nvPr>
            <p:ph idx="4" type="body"/>
          </p:nvPr>
        </p:nvSpPr>
        <p:spPr>
          <a:xfrm>
            <a:off x="4694250" y="2188425"/>
            <a:ext cx="3999900" cy="2168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6" name="Shape 2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>
            <p:ph type="title"/>
          </p:nvPr>
        </p:nvSpPr>
        <p:spPr>
          <a:xfrm>
            <a:off x="228600" y="228600"/>
            <a:ext cx="8700900" cy="639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89" name="Shape 2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plit title and body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Shape 292"/>
          <p:cNvSpPr txBox="1"/>
          <p:nvPr>
            <p:ph type="title"/>
          </p:nvPr>
        </p:nvSpPr>
        <p:spPr>
          <a:xfrm>
            <a:off x="295800" y="1789950"/>
            <a:ext cx="3980400" cy="15636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4" name="Shape 2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>
            <p:ph type="title"/>
          </p:nvPr>
        </p:nvSpPr>
        <p:spPr>
          <a:xfrm>
            <a:off x="446400" y="1258525"/>
            <a:ext cx="82512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446400" y="3304625"/>
            <a:ext cx="82512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8" name="Shape 2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1" name="Shape 301"/>
          <p:cNvCxnSpPr/>
          <p:nvPr/>
        </p:nvCxnSpPr>
        <p:spPr>
          <a:xfrm>
            <a:off x="5029675" y="4495500"/>
            <a:ext cx="1641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2" name="Shape 30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03" name="Shape 30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04" name="Shape 30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5" name="Shape 30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08" name="Shape 3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idx="1" type="body"/>
          </p:nvPr>
        </p:nvSpPr>
        <p:spPr>
          <a:xfrm>
            <a:off x="385700" y="3947716"/>
            <a:ext cx="4618500" cy="8025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311" name="Shape 3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type="ctrTitle"/>
          </p:nvPr>
        </p:nvSpPr>
        <p:spPr>
          <a:xfrm>
            <a:off x="685800" y="16595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21" name="Shape 321"/>
          <p:cNvSpPr txBox="1"/>
          <p:nvPr>
            <p:ph idx="1" type="subTitle"/>
          </p:nvPr>
        </p:nvSpPr>
        <p:spPr>
          <a:xfrm>
            <a:off x="685800" y="2687654"/>
            <a:ext cx="7772400" cy="784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None/>
              <a:defRPr b="1" sz="1400">
                <a:solidFill>
                  <a:srgbClr val="D9D9D9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2" name="Shape 322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GoogleDeepMindLogo-Assets-151020-r01_Logotype-Horizontal-Colour-WhiteText-800px.png" id="323" name="Shape 323"/>
          <p:cNvPicPr preferRelativeResize="0"/>
          <p:nvPr/>
        </p:nvPicPr>
        <p:blipFill rotWithShape="1">
          <a:blip r:embed="rId3">
            <a:alphaModFix/>
          </a:blip>
          <a:srcRect b="248" l="0" r="0" t="248"/>
          <a:stretch/>
        </p:blipFill>
        <p:spPr>
          <a:xfrm>
            <a:off x="3168150" y="3717425"/>
            <a:ext cx="2807700" cy="46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hapter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/>
          <p:nvPr>
            <p:ph type="ctrTitle"/>
          </p:nvPr>
        </p:nvSpPr>
        <p:spPr>
          <a:xfrm>
            <a:off x="685800" y="16595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26" name="Shape 326"/>
          <p:cNvSpPr txBox="1"/>
          <p:nvPr>
            <p:ph idx="1" type="subTitle"/>
          </p:nvPr>
        </p:nvSpPr>
        <p:spPr>
          <a:xfrm>
            <a:off x="685800" y="2687654"/>
            <a:ext cx="7772400" cy="784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None/>
              <a:defRPr b="1" sz="1400">
                <a:solidFill>
                  <a:srgbClr val="D9D9D9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7" name="Shape 327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hapter Slide With Bullet Point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/>
          <p:nvPr>
            <p:ph type="ctrTitle"/>
          </p:nvPr>
        </p:nvSpPr>
        <p:spPr>
          <a:xfrm>
            <a:off x="685800" y="16595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30" name="Shape 330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1" name="Shape 331"/>
          <p:cNvSpPr txBox="1"/>
          <p:nvPr>
            <p:ph idx="1" type="body"/>
          </p:nvPr>
        </p:nvSpPr>
        <p:spPr>
          <a:xfrm>
            <a:off x="698100" y="2819350"/>
            <a:ext cx="7772400" cy="1995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42900" lvl="0" marL="45720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indent="-3429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sz="1800">
                <a:solidFill>
                  <a:srgbClr val="FFFFFF"/>
                </a:solidFill>
              </a:defRPr>
            </a:lvl2pPr>
            <a:lvl3pPr indent="-3429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3pPr>
            <a:lvl4pPr indent="-3429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4pPr>
            <a:lvl5pPr indent="-3429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sz="1800">
                <a:solidFill>
                  <a:srgbClr val="FFFFFF"/>
                </a:solidFill>
              </a:defRPr>
            </a:lvl5pPr>
            <a:lvl6pPr indent="-3429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6pPr>
            <a:lvl7pPr indent="-3429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7pPr>
            <a:lvl8pPr indent="-3429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sz="1800">
                <a:solidFill>
                  <a:srgbClr val="FFFFFF"/>
                </a:solidFill>
              </a:defRPr>
            </a:lvl8pPr>
            <a:lvl9pPr indent="-3429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 - Light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4" name="Shape 334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343750" y="1059838"/>
            <a:ext cx="8456400" cy="34143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cxnSp>
        <p:nvCxnSpPr>
          <p:cNvPr id="336" name="Shape 336"/>
          <p:cNvCxnSpPr/>
          <p:nvPr/>
        </p:nvCxnSpPr>
        <p:spPr>
          <a:xfrm>
            <a:off x="481350" y="4632725"/>
            <a:ext cx="81813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37" name="Shape 337"/>
          <p:cNvSpPr txBox="1"/>
          <p:nvPr/>
        </p:nvSpPr>
        <p:spPr>
          <a:xfrm>
            <a:off x="6091979" y="4710650"/>
            <a:ext cx="2670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PathNet - Dylan Banarse</a:t>
            </a:r>
            <a:endParaRPr b="1" sz="9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GoogleDeepMindLogo-Assets-151020-r01_Logotype-Horizontal-Colour-600px.png" id="338" name="Shape 338"/>
          <p:cNvPicPr preferRelativeResize="0"/>
          <p:nvPr/>
        </p:nvPicPr>
        <p:blipFill rotWithShape="1">
          <a:blip r:embed="rId2">
            <a:alphaModFix/>
          </a:blip>
          <a:srcRect b="495" l="0" r="0" t="495"/>
          <a:stretch/>
        </p:blipFill>
        <p:spPr>
          <a:xfrm>
            <a:off x="481350" y="4762475"/>
            <a:ext cx="1497200" cy="24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 - Light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>
            <p:ph idx="1" type="body"/>
          </p:nvPr>
        </p:nvSpPr>
        <p:spPr>
          <a:xfrm>
            <a:off x="343750" y="1059850"/>
            <a:ext cx="4228200" cy="34143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41" name="Shape 341"/>
          <p:cNvSpPr txBox="1"/>
          <p:nvPr>
            <p:ph idx="2" type="body"/>
          </p:nvPr>
        </p:nvSpPr>
        <p:spPr>
          <a:xfrm>
            <a:off x="4689650" y="1058200"/>
            <a:ext cx="4079100" cy="34143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42" name="Shape 342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43" name="Shape 343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44" name="Shape 344"/>
          <p:cNvGrpSpPr/>
          <p:nvPr/>
        </p:nvGrpSpPr>
        <p:grpSpPr>
          <a:xfrm>
            <a:off x="481350" y="4632725"/>
            <a:ext cx="8280629" cy="444525"/>
            <a:chOff x="481350" y="4632725"/>
            <a:chExt cx="8280629" cy="444525"/>
          </a:xfrm>
        </p:grpSpPr>
        <p:cxnSp>
          <p:nvCxnSpPr>
            <p:cNvPr id="345" name="Shape 345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346" name="Shape 346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DeepGrow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GoogleDeepMindLogo-Assets-151020-r01_Logotype-Horizontal-Colour-600px.png" id="347" name="Shape 347"/>
            <p:cNvPicPr preferRelativeResize="0"/>
            <p:nvPr/>
          </p:nvPicPr>
          <p:blipFill rotWithShape="1">
            <a:blip r:embed="rId2">
              <a:alphaModFix/>
            </a:blip>
            <a:srcRect b="495" l="0" r="0" t="495"/>
            <a:stretch/>
          </p:blipFill>
          <p:spPr>
            <a:xfrm>
              <a:off x="481350" y="4762475"/>
              <a:ext cx="1497200" cy="2495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and Two Columns - Light 1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0" name="Shape 350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x="343750" y="831250"/>
            <a:ext cx="4228200" cy="34143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52" name="Shape 352"/>
          <p:cNvSpPr txBox="1"/>
          <p:nvPr>
            <p:ph idx="2" type="body"/>
          </p:nvPr>
        </p:nvSpPr>
        <p:spPr>
          <a:xfrm>
            <a:off x="4689650" y="829600"/>
            <a:ext cx="4079100" cy="34143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grpSp>
        <p:nvGrpSpPr>
          <p:cNvPr id="353" name="Shape 353"/>
          <p:cNvGrpSpPr/>
          <p:nvPr/>
        </p:nvGrpSpPr>
        <p:grpSpPr>
          <a:xfrm>
            <a:off x="481350" y="4632725"/>
            <a:ext cx="8280629" cy="444525"/>
            <a:chOff x="481350" y="4632725"/>
            <a:chExt cx="8280629" cy="444525"/>
          </a:xfrm>
        </p:grpSpPr>
        <p:cxnSp>
          <p:nvCxnSpPr>
            <p:cNvPr id="354" name="Shape 354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355" name="Shape 355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DeepGrow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GoogleDeepMindLogo-Assets-151020-r01_Logotype-Horizontal-Colour-600px.png" id="356" name="Shape 356"/>
            <p:cNvPicPr preferRelativeResize="0"/>
            <p:nvPr/>
          </p:nvPicPr>
          <p:blipFill rotWithShape="1">
            <a:blip r:embed="rId2">
              <a:alphaModFix/>
            </a:blip>
            <a:srcRect b="495" l="0" r="0" t="495"/>
            <a:stretch/>
          </p:blipFill>
          <p:spPr>
            <a:xfrm>
              <a:off x="481350" y="4762475"/>
              <a:ext cx="1497200" cy="2495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wo Colum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9" name="Shape 359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60" name="Shape 360"/>
          <p:cNvSpPr txBox="1"/>
          <p:nvPr>
            <p:ph idx="2" type="title"/>
          </p:nvPr>
        </p:nvSpPr>
        <p:spPr>
          <a:xfrm>
            <a:off x="375300" y="7098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None/>
              <a:defRPr sz="1400">
                <a:solidFill>
                  <a:srgbClr val="3D85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grpSp>
        <p:nvGrpSpPr>
          <p:cNvPr id="361" name="Shape 361"/>
          <p:cNvGrpSpPr/>
          <p:nvPr/>
        </p:nvGrpSpPr>
        <p:grpSpPr>
          <a:xfrm>
            <a:off x="481350" y="4632725"/>
            <a:ext cx="8280629" cy="444525"/>
            <a:chOff x="481350" y="4632725"/>
            <a:chExt cx="8280629" cy="444525"/>
          </a:xfrm>
        </p:grpSpPr>
        <p:cxnSp>
          <p:nvCxnSpPr>
            <p:cNvPr id="362" name="Shape 362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363" name="Shape 363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DeepGrow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GoogleDeepMindLogo-Assets-151020-r01_Logotype-Horizontal-Colour-600px.png" id="364" name="Shape 364"/>
            <p:cNvPicPr preferRelativeResize="0"/>
            <p:nvPr/>
          </p:nvPicPr>
          <p:blipFill rotWithShape="1">
            <a:blip r:embed="rId3">
              <a:alphaModFix/>
            </a:blip>
            <a:srcRect b="495" l="0" r="0" t="495"/>
            <a:stretch/>
          </p:blipFill>
          <p:spPr>
            <a:xfrm>
              <a:off x="481350" y="4762475"/>
              <a:ext cx="1497200" cy="2495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ustom Layout 1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/>
          <p:nvPr>
            <p:ph type="title"/>
          </p:nvPr>
        </p:nvSpPr>
        <p:spPr>
          <a:xfrm>
            <a:off x="375300" y="5574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hree Colum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9" name="Shape 369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0" name="Shape 370"/>
          <p:cNvSpPr txBox="1"/>
          <p:nvPr>
            <p:ph idx="2" type="title"/>
          </p:nvPr>
        </p:nvSpPr>
        <p:spPr>
          <a:xfrm>
            <a:off x="375300" y="7098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None/>
              <a:defRPr sz="1400">
                <a:solidFill>
                  <a:srgbClr val="3D85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grpSp>
        <p:nvGrpSpPr>
          <p:cNvPr id="371" name="Shape 371"/>
          <p:cNvGrpSpPr/>
          <p:nvPr/>
        </p:nvGrpSpPr>
        <p:grpSpPr>
          <a:xfrm>
            <a:off x="481350" y="4632725"/>
            <a:ext cx="8280629" cy="444525"/>
            <a:chOff x="481350" y="4632725"/>
            <a:chExt cx="8280629" cy="444525"/>
          </a:xfrm>
        </p:grpSpPr>
        <p:cxnSp>
          <p:nvCxnSpPr>
            <p:cNvPr id="372" name="Shape 372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373" name="Shape 373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DeepGrow</a:t>
              </a:r>
              <a:endParaRPr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GoogleDeepMindLogo-Assets-151020-r01_Logotype-Horizontal-Colour-600px.png" id="374" name="Shape 374"/>
            <p:cNvPicPr preferRelativeResize="0"/>
            <p:nvPr/>
          </p:nvPicPr>
          <p:blipFill rotWithShape="1">
            <a:blip r:embed="rId3">
              <a:alphaModFix/>
            </a:blip>
            <a:srcRect b="495" l="0" r="0" t="495"/>
            <a:stretch/>
          </p:blipFill>
          <p:spPr>
            <a:xfrm>
              <a:off x="481350" y="4762475"/>
              <a:ext cx="1497200" cy="2495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our Colum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7" name="Shape 377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8" name="Shape 378"/>
          <p:cNvSpPr txBox="1"/>
          <p:nvPr>
            <p:ph idx="2" type="title"/>
          </p:nvPr>
        </p:nvSpPr>
        <p:spPr>
          <a:xfrm>
            <a:off x="375300" y="7098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None/>
              <a:defRPr sz="1400">
                <a:solidFill>
                  <a:srgbClr val="3D85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grpSp>
        <p:nvGrpSpPr>
          <p:cNvPr id="379" name="Shape 379"/>
          <p:cNvGrpSpPr/>
          <p:nvPr/>
        </p:nvGrpSpPr>
        <p:grpSpPr>
          <a:xfrm>
            <a:off x="481350" y="4632725"/>
            <a:ext cx="8280629" cy="444525"/>
            <a:chOff x="481350" y="4632725"/>
            <a:chExt cx="8280629" cy="444525"/>
          </a:xfrm>
        </p:grpSpPr>
        <p:cxnSp>
          <p:nvCxnSpPr>
            <p:cNvPr id="380" name="Shape 380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381" name="Shape 381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DeepGrow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GoogleDeepMindLogo-Assets-151020-r01_Logotype-Horizontal-Colour-600px.png" id="382" name="Shape 382"/>
            <p:cNvPicPr preferRelativeResize="0"/>
            <p:nvPr/>
          </p:nvPicPr>
          <p:blipFill rotWithShape="1">
            <a:blip r:embed="rId3">
              <a:alphaModFix/>
            </a:blip>
            <a:srcRect b="495" l="0" r="0" t="495"/>
            <a:stretch/>
          </p:blipFill>
          <p:spPr>
            <a:xfrm>
              <a:off x="481350" y="4762475"/>
              <a:ext cx="1497200" cy="2495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Venn Two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enn-001.png" id="384" name="Shape 3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62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Shape 385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6" name="Shape 386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87" name="Shape 387"/>
          <p:cNvSpPr txBox="1"/>
          <p:nvPr>
            <p:ph idx="2" type="title"/>
          </p:nvPr>
        </p:nvSpPr>
        <p:spPr>
          <a:xfrm>
            <a:off x="375300" y="7098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None/>
              <a:defRPr sz="1400">
                <a:solidFill>
                  <a:srgbClr val="3D85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88" name="Shape 388"/>
          <p:cNvSpPr txBox="1"/>
          <p:nvPr/>
        </p:nvSpPr>
        <p:spPr>
          <a:xfrm>
            <a:off x="3984400" y="2605825"/>
            <a:ext cx="10674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This is some example text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89" name="Shape 389"/>
          <p:cNvSpPr txBox="1"/>
          <p:nvPr/>
        </p:nvSpPr>
        <p:spPr>
          <a:xfrm>
            <a:off x="5551875" y="2605825"/>
            <a:ext cx="10674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This is some example text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90" name="Shape 390"/>
          <p:cNvSpPr txBox="1"/>
          <p:nvPr/>
        </p:nvSpPr>
        <p:spPr>
          <a:xfrm>
            <a:off x="2416925" y="2605825"/>
            <a:ext cx="10674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This is some example text</a:t>
            </a:r>
            <a:endParaRPr sz="1200">
              <a:solidFill>
                <a:schemeClr val="lt1"/>
              </a:solidFill>
            </a:endParaRPr>
          </a:p>
        </p:txBody>
      </p:sp>
      <p:grpSp>
        <p:nvGrpSpPr>
          <p:cNvPr id="391" name="Shape 391"/>
          <p:cNvGrpSpPr/>
          <p:nvPr/>
        </p:nvGrpSpPr>
        <p:grpSpPr>
          <a:xfrm>
            <a:off x="481350" y="4632725"/>
            <a:ext cx="8280629" cy="444525"/>
            <a:chOff x="481350" y="4632725"/>
            <a:chExt cx="8280629" cy="444525"/>
          </a:xfrm>
        </p:grpSpPr>
        <p:cxnSp>
          <p:nvCxnSpPr>
            <p:cNvPr id="392" name="Shape 392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393" name="Shape 393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DeepGrow</a:t>
              </a:r>
              <a:endParaRPr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GoogleDeepMindLogo-Assets-151020-r01_Logotype-Horizontal-Colour-600px.png" id="394" name="Shape 394"/>
            <p:cNvPicPr preferRelativeResize="0"/>
            <p:nvPr/>
          </p:nvPicPr>
          <p:blipFill rotWithShape="1">
            <a:blip r:embed="rId3">
              <a:alphaModFix/>
            </a:blip>
            <a:srcRect b="495" l="0" r="0" t="495"/>
            <a:stretch/>
          </p:blipFill>
          <p:spPr>
            <a:xfrm>
              <a:off x="481350" y="4762475"/>
              <a:ext cx="1497200" cy="2495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Venn Three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enn-002.png" id="396" name="Shape 3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8" name="Shape 398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99" name="Shape 399"/>
          <p:cNvSpPr txBox="1"/>
          <p:nvPr>
            <p:ph idx="2" type="title"/>
          </p:nvPr>
        </p:nvSpPr>
        <p:spPr>
          <a:xfrm>
            <a:off x="375300" y="7098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None/>
              <a:defRPr sz="1400">
                <a:solidFill>
                  <a:srgbClr val="3D85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00" name="Shape 400"/>
          <p:cNvSpPr txBox="1"/>
          <p:nvPr/>
        </p:nvSpPr>
        <p:spPr>
          <a:xfrm>
            <a:off x="4036452" y="2605825"/>
            <a:ext cx="10674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</a:rPr>
              <a:t>This is some example text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01" name="Shape 401"/>
          <p:cNvSpPr txBox="1"/>
          <p:nvPr/>
        </p:nvSpPr>
        <p:spPr>
          <a:xfrm>
            <a:off x="6471105" y="2605825"/>
            <a:ext cx="10674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This is some example text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02" name="Shape 402"/>
          <p:cNvSpPr txBox="1"/>
          <p:nvPr/>
        </p:nvSpPr>
        <p:spPr>
          <a:xfrm>
            <a:off x="1502525" y="2605825"/>
            <a:ext cx="10674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This is some example text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03" name="Shape 403"/>
          <p:cNvSpPr txBox="1"/>
          <p:nvPr/>
        </p:nvSpPr>
        <p:spPr>
          <a:xfrm>
            <a:off x="2983213" y="2649291"/>
            <a:ext cx="8322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This is some example text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404" name="Shape 404"/>
          <p:cNvSpPr txBox="1"/>
          <p:nvPr/>
        </p:nvSpPr>
        <p:spPr>
          <a:xfrm>
            <a:off x="5299263" y="2649291"/>
            <a:ext cx="8322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This is some example text</a:t>
            </a:r>
            <a:endParaRPr sz="900">
              <a:solidFill>
                <a:schemeClr val="lt1"/>
              </a:solidFill>
            </a:endParaRPr>
          </a:p>
        </p:txBody>
      </p:sp>
      <p:grpSp>
        <p:nvGrpSpPr>
          <p:cNvPr id="405" name="Shape 405"/>
          <p:cNvGrpSpPr/>
          <p:nvPr/>
        </p:nvGrpSpPr>
        <p:grpSpPr>
          <a:xfrm>
            <a:off x="481350" y="4632725"/>
            <a:ext cx="8280629" cy="444525"/>
            <a:chOff x="481350" y="4632725"/>
            <a:chExt cx="8280629" cy="444525"/>
          </a:xfrm>
        </p:grpSpPr>
        <p:cxnSp>
          <p:nvCxnSpPr>
            <p:cNvPr id="406" name="Shape 406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407" name="Shape 407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DeepGrow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GoogleDeepMindLogo-Assets-151020-r01_Logotype-Horizontal-Colour-600px.png" id="408" name="Shape 408"/>
            <p:cNvPicPr preferRelativeResize="0"/>
            <p:nvPr/>
          </p:nvPicPr>
          <p:blipFill rotWithShape="1">
            <a:blip r:embed="rId3">
              <a:alphaModFix/>
            </a:blip>
            <a:srcRect b="495" l="0" r="0" t="495"/>
            <a:stretch/>
          </p:blipFill>
          <p:spPr>
            <a:xfrm>
              <a:off x="481350" y="4762475"/>
              <a:ext cx="1497200" cy="2495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Venn Three Triangle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enn-003.png" id="410" name="Shape 4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Shape 411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2" name="Shape 412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13" name="Shape 413"/>
          <p:cNvSpPr txBox="1"/>
          <p:nvPr>
            <p:ph idx="2" type="title"/>
          </p:nvPr>
        </p:nvSpPr>
        <p:spPr>
          <a:xfrm>
            <a:off x="375300" y="7098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None/>
              <a:defRPr sz="1400">
                <a:solidFill>
                  <a:srgbClr val="3D85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14" name="Shape 414"/>
          <p:cNvSpPr txBox="1"/>
          <p:nvPr/>
        </p:nvSpPr>
        <p:spPr>
          <a:xfrm>
            <a:off x="4031623" y="2763054"/>
            <a:ext cx="10674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This is some example text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15" name="Shape 415"/>
          <p:cNvSpPr txBox="1"/>
          <p:nvPr/>
        </p:nvSpPr>
        <p:spPr>
          <a:xfrm>
            <a:off x="3490300" y="2301702"/>
            <a:ext cx="8322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This is some example text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416" name="Shape 416"/>
          <p:cNvSpPr txBox="1"/>
          <p:nvPr/>
        </p:nvSpPr>
        <p:spPr>
          <a:xfrm>
            <a:off x="4038300" y="1617900"/>
            <a:ext cx="10674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This is some example text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17" name="Shape 417"/>
          <p:cNvSpPr txBox="1"/>
          <p:nvPr/>
        </p:nvSpPr>
        <p:spPr>
          <a:xfrm>
            <a:off x="2990575" y="3294825"/>
            <a:ext cx="942600" cy="7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This is some example text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18" name="Shape 418"/>
          <p:cNvSpPr txBox="1"/>
          <p:nvPr/>
        </p:nvSpPr>
        <p:spPr>
          <a:xfrm>
            <a:off x="5197475" y="3294825"/>
            <a:ext cx="942600" cy="7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This is some example text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19" name="Shape 419"/>
          <p:cNvSpPr txBox="1"/>
          <p:nvPr/>
        </p:nvSpPr>
        <p:spPr>
          <a:xfrm>
            <a:off x="4835600" y="2301702"/>
            <a:ext cx="8322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This is some example text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4149225" y="3601427"/>
            <a:ext cx="8322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This is some example text</a:t>
            </a:r>
            <a:endParaRPr sz="800">
              <a:solidFill>
                <a:schemeClr val="lt1"/>
              </a:solidFill>
            </a:endParaRPr>
          </a:p>
        </p:txBody>
      </p:sp>
      <p:grpSp>
        <p:nvGrpSpPr>
          <p:cNvPr id="421" name="Shape 421"/>
          <p:cNvGrpSpPr/>
          <p:nvPr/>
        </p:nvGrpSpPr>
        <p:grpSpPr>
          <a:xfrm>
            <a:off x="481350" y="4632725"/>
            <a:ext cx="8280629" cy="444525"/>
            <a:chOff x="481350" y="4632725"/>
            <a:chExt cx="8280629" cy="444525"/>
          </a:xfrm>
        </p:grpSpPr>
        <p:cxnSp>
          <p:nvCxnSpPr>
            <p:cNvPr id="422" name="Shape 422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423" name="Shape 423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DeepGrow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GoogleDeepMindLogo-Assets-151020-r01_Logotype-Horizontal-Colour-600px.png" id="424" name="Shape 424"/>
            <p:cNvPicPr preferRelativeResize="0"/>
            <p:nvPr/>
          </p:nvPicPr>
          <p:blipFill rotWithShape="1">
            <a:blip r:embed="rId3">
              <a:alphaModFix/>
            </a:blip>
            <a:srcRect b="495" l="0" r="0" t="495"/>
            <a:stretch/>
          </p:blipFill>
          <p:spPr>
            <a:xfrm>
              <a:off x="481350" y="4762475"/>
              <a:ext cx="1497200" cy="2495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Venn Four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enn-004.png" id="426" name="Shape 4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8" name="Shape 428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29" name="Shape 429"/>
          <p:cNvSpPr txBox="1"/>
          <p:nvPr>
            <p:ph idx="2" type="title"/>
          </p:nvPr>
        </p:nvSpPr>
        <p:spPr>
          <a:xfrm>
            <a:off x="375300" y="7098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None/>
              <a:defRPr sz="1400">
                <a:solidFill>
                  <a:srgbClr val="3D85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30" name="Shape 430"/>
          <p:cNvSpPr txBox="1"/>
          <p:nvPr/>
        </p:nvSpPr>
        <p:spPr>
          <a:xfrm>
            <a:off x="4146241" y="1637902"/>
            <a:ext cx="8322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This is some example text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431" name="Shape 431"/>
          <p:cNvSpPr txBox="1"/>
          <p:nvPr/>
        </p:nvSpPr>
        <p:spPr>
          <a:xfrm>
            <a:off x="4155891" y="3726977"/>
            <a:ext cx="8322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This is some example text</a:t>
            </a:r>
            <a:endParaRPr sz="800">
              <a:solidFill>
                <a:schemeClr val="lt1"/>
              </a:solidFill>
            </a:endParaRPr>
          </a:p>
        </p:txBody>
      </p:sp>
      <p:grpSp>
        <p:nvGrpSpPr>
          <p:cNvPr id="432" name="Shape 432"/>
          <p:cNvGrpSpPr/>
          <p:nvPr/>
        </p:nvGrpSpPr>
        <p:grpSpPr>
          <a:xfrm>
            <a:off x="3076025" y="1747877"/>
            <a:ext cx="832200" cy="2305650"/>
            <a:chOff x="3076025" y="1747877"/>
            <a:chExt cx="832200" cy="2305650"/>
          </a:xfrm>
        </p:grpSpPr>
        <p:sp>
          <p:nvSpPr>
            <p:cNvPr id="433" name="Shape 433"/>
            <p:cNvSpPr txBox="1"/>
            <p:nvPr/>
          </p:nvSpPr>
          <p:spPr>
            <a:xfrm>
              <a:off x="3076025" y="2678402"/>
              <a:ext cx="8322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</a:rPr>
                <a:t>This is some example text</a:t>
              </a:r>
              <a:endParaRPr sz="800">
                <a:solidFill>
                  <a:schemeClr val="lt1"/>
                </a:solidFill>
              </a:endParaRPr>
            </a:p>
          </p:txBody>
        </p:sp>
        <p:sp>
          <p:nvSpPr>
            <p:cNvPr id="434" name="Shape 434"/>
            <p:cNvSpPr txBox="1"/>
            <p:nvPr/>
          </p:nvSpPr>
          <p:spPr>
            <a:xfrm>
              <a:off x="3076025" y="3608927"/>
              <a:ext cx="8322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</a:rPr>
                <a:t>This is some example text</a:t>
              </a:r>
              <a:endParaRPr sz="800">
                <a:solidFill>
                  <a:schemeClr val="lt1"/>
                </a:solidFill>
              </a:endParaRPr>
            </a:p>
          </p:txBody>
        </p:sp>
        <p:sp>
          <p:nvSpPr>
            <p:cNvPr id="435" name="Shape 435"/>
            <p:cNvSpPr txBox="1"/>
            <p:nvPr/>
          </p:nvSpPr>
          <p:spPr>
            <a:xfrm>
              <a:off x="3076025" y="1747877"/>
              <a:ext cx="8322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</a:rPr>
                <a:t>This is some example text</a:t>
              </a:r>
              <a:endParaRPr sz="800">
                <a:solidFill>
                  <a:schemeClr val="lt1"/>
                </a:solidFill>
              </a:endParaRPr>
            </a:p>
          </p:txBody>
        </p:sp>
      </p:grpSp>
      <p:grpSp>
        <p:nvGrpSpPr>
          <p:cNvPr id="436" name="Shape 436"/>
          <p:cNvGrpSpPr/>
          <p:nvPr/>
        </p:nvGrpSpPr>
        <p:grpSpPr>
          <a:xfrm>
            <a:off x="5191823" y="1747877"/>
            <a:ext cx="832200" cy="2305650"/>
            <a:chOff x="6041825" y="1779527"/>
            <a:chExt cx="832200" cy="2305650"/>
          </a:xfrm>
        </p:grpSpPr>
        <p:sp>
          <p:nvSpPr>
            <p:cNvPr id="437" name="Shape 437"/>
            <p:cNvSpPr txBox="1"/>
            <p:nvPr/>
          </p:nvSpPr>
          <p:spPr>
            <a:xfrm>
              <a:off x="6041825" y="2710052"/>
              <a:ext cx="8322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</a:rPr>
                <a:t>This is some example text</a:t>
              </a:r>
              <a:endParaRPr sz="800">
                <a:solidFill>
                  <a:schemeClr val="lt1"/>
                </a:solidFill>
              </a:endParaRPr>
            </a:p>
          </p:txBody>
        </p:sp>
        <p:sp>
          <p:nvSpPr>
            <p:cNvPr id="438" name="Shape 438"/>
            <p:cNvSpPr txBox="1"/>
            <p:nvPr/>
          </p:nvSpPr>
          <p:spPr>
            <a:xfrm>
              <a:off x="6041825" y="1779527"/>
              <a:ext cx="8322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</a:rPr>
                <a:t>This is some example text</a:t>
              </a:r>
              <a:endParaRPr sz="800">
                <a:solidFill>
                  <a:schemeClr val="lt1"/>
                </a:solidFill>
              </a:endParaRPr>
            </a:p>
          </p:txBody>
        </p:sp>
        <p:sp>
          <p:nvSpPr>
            <p:cNvPr id="439" name="Shape 439"/>
            <p:cNvSpPr txBox="1"/>
            <p:nvPr/>
          </p:nvSpPr>
          <p:spPr>
            <a:xfrm>
              <a:off x="6041825" y="3640577"/>
              <a:ext cx="8322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</a:rPr>
                <a:t>This is some example text</a:t>
              </a:r>
              <a:endParaRPr sz="800">
                <a:solidFill>
                  <a:schemeClr val="lt1"/>
                </a:solidFill>
              </a:endParaRPr>
            </a:p>
          </p:txBody>
        </p:sp>
      </p:grpSp>
      <p:sp>
        <p:nvSpPr>
          <p:cNvPr id="440" name="Shape 440"/>
          <p:cNvSpPr txBox="1"/>
          <p:nvPr/>
        </p:nvSpPr>
        <p:spPr>
          <a:xfrm>
            <a:off x="4034274" y="2682450"/>
            <a:ext cx="10755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This is some example text</a:t>
            </a:r>
            <a:endParaRPr sz="1000">
              <a:solidFill>
                <a:schemeClr val="lt1"/>
              </a:solidFill>
            </a:endParaRPr>
          </a:p>
        </p:txBody>
      </p:sp>
      <p:grpSp>
        <p:nvGrpSpPr>
          <p:cNvPr id="441" name="Shape 441"/>
          <p:cNvGrpSpPr/>
          <p:nvPr/>
        </p:nvGrpSpPr>
        <p:grpSpPr>
          <a:xfrm>
            <a:off x="481350" y="4632725"/>
            <a:ext cx="8280629" cy="444525"/>
            <a:chOff x="481350" y="4632725"/>
            <a:chExt cx="8280629" cy="444525"/>
          </a:xfrm>
        </p:grpSpPr>
        <p:cxnSp>
          <p:nvCxnSpPr>
            <p:cNvPr id="442" name="Shape 442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443" name="Shape 443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DeepGrow</a:t>
              </a:r>
              <a:endParaRPr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GoogleDeepMindLogo-Assets-151020-r01_Logotype-Horizontal-Colour-600px.png" id="444" name="Shape 444"/>
            <p:cNvPicPr preferRelativeResize="0"/>
            <p:nvPr/>
          </p:nvPicPr>
          <p:blipFill rotWithShape="1">
            <a:blip r:embed="rId3">
              <a:alphaModFix/>
            </a:blip>
            <a:srcRect b="495" l="0" r="0" t="495"/>
            <a:stretch/>
          </p:blipFill>
          <p:spPr>
            <a:xfrm>
              <a:off x="481350" y="4762475"/>
              <a:ext cx="1497200" cy="2495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ank Light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47" name="Shape 447"/>
          <p:cNvGrpSpPr/>
          <p:nvPr/>
        </p:nvGrpSpPr>
        <p:grpSpPr>
          <a:xfrm>
            <a:off x="481350" y="4632725"/>
            <a:ext cx="8280629" cy="444525"/>
            <a:chOff x="481350" y="4632725"/>
            <a:chExt cx="8280629" cy="444525"/>
          </a:xfrm>
        </p:grpSpPr>
        <p:cxnSp>
          <p:nvCxnSpPr>
            <p:cNvPr id="448" name="Shape 448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449" name="Shape 449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DeepGrow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GoogleDeepMindLogo-Assets-151020-r01_Logotype-Horizontal-Colour-600px.png" id="450" name="Shape 450"/>
            <p:cNvPicPr preferRelativeResize="0"/>
            <p:nvPr/>
          </p:nvPicPr>
          <p:blipFill rotWithShape="1">
            <a:blip r:embed="rId2">
              <a:alphaModFix/>
            </a:blip>
            <a:srcRect b="495" l="0" r="0" t="495"/>
            <a:stretch/>
          </p:blipFill>
          <p:spPr>
            <a:xfrm>
              <a:off x="481350" y="4762475"/>
              <a:ext cx="1497200" cy="2495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asic Light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53" name="Shape 453"/>
          <p:cNvGrpSpPr/>
          <p:nvPr/>
        </p:nvGrpSpPr>
        <p:grpSpPr>
          <a:xfrm>
            <a:off x="481350" y="4632725"/>
            <a:ext cx="8280629" cy="444525"/>
            <a:chOff x="481350" y="4632725"/>
            <a:chExt cx="8280629" cy="444525"/>
          </a:xfrm>
        </p:grpSpPr>
        <p:cxnSp>
          <p:nvCxnSpPr>
            <p:cNvPr id="454" name="Shape 454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455" name="Shape 455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DeepGrow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GoogleDeepMindLogo-Assets-151020-r01_Logotype-Horizontal-Colour-600px.png" id="456" name="Shape 456"/>
            <p:cNvPicPr preferRelativeResize="0"/>
            <p:nvPr/>
          </p:nvPicPr>
          <p:blipFill rotWithShape="1">
            <a:blip r:embed="rId2">
              <a:alphaModFix/>
            </a:blip>
            <a:srcRect b="495" l="0" r="0" t="495"/>
            <a:stretch/>
          </p:blipFill>
          <p:spPr>
            <a:xfrm>
              <a:off x="481350" y="4762475"/>
              <a:ext cx="1497200" cy="2495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Quote Ligh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9" name="Shape 459"/>
          <p:cNvSpPr txBox="1"/>
          <p:nvPr>
            <p:ph idx="1" type="body"/>
          </p:nvPr>
        </p:nvSpPr>
        <p:spPr>
          <a:xfrm>
            <a:off x="457200" y="2036527"/>
            <a:ext cx="8229600" cy="519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2400"/>
              <a:buNone/>
              <a:defRPr i="1" sz="2400"/>
            </a:lvl1pPr>
          </a:lstStyle>
          <a:p/>
        </p:txBody>
      </p:sp>
      <p:sp>
        <p:nvSpPr>
          <p:cNvPr id="460" name="Shape 460"/>
          <p:cNvSpPr txBox="1"/>
          <p:nvPr>
            <p:ph idx="2" type="subTitle"/>
          </p:nvPr>
        </p:nvSpPr>
        <p:spPr>
          <a:xfrm>
            <a:off x="528000" y="3768600"/>
            <a:ext cx="8092800" cy="797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r">
              <a:spcBef>
                <a:spcPts val="600"/>
              </a:spcBef>
              <a:spcAft>
                <a:spcPts val="0"/>
              </a:spcAft>
              <a:buNone/>
              <a:defRPr b="1" sz="1000"/>
            </a:lvl1pPr>
            <a:lvl2pPr lvl="1" rtl="0">
              <a:spcBef>
                <a:spcPts val="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6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461" name="Shape 461"/>
          <p:cNvGrpSpPr/>
          <p:nvPr/>
        </p:nvGrpSpPr>
        <p:grpSpPr>
          <a:xfrm>
            <a:off x="481350" y="4632725"/>
            <a:ext cx="8280629" cy="444525"/>
            <a:chOff x="481350" y="4632725"/>
            <a:chExt cx="8280629" cy="444525"/>
          </a:xfrm>
        </p:grpSpPr>
        <p:cxnSp>
          <p:nvCxnSpPr>
            <p:cNvPr id="462" name="Shape 462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463" name="Shape 463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DeepGrow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GoogleDeepMindLogo-Assets-151020-r01_Logotype-Horizontal-Colour-600px.png" id="464" name="Shape 464"/>
            <p:cNvPicPr preferRelativeResize="0"/>
            <p:nvPr/>
          </p:nvPicPr>
          <p:blipFill rotWithShape="1">
            <a:blip r:embed="rId3">
              <a:alphaModFix/>
            </a:blip>
            <a:srcRect b="495" l="0" r="0" t="495"/>
            <a:stretch/>
          </p:blipFill>
          <p:spPr>
            <a:xfrm>
              <a:off x="481350" y="4762475"/>
              <a:ext cx="1497200" cy="2495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ank Blu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Default Blu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69" name="Shape 469"/>
          <p:cNvCxnSpPr/>
          <p:nvPr/>
        </p:nvCxnSpPr>
        <p:spPr>
          <a:xfrm>
            <a:off x="481350" y="4632725"/>
            <a:ext cx="8181300" cy="0"/>
          </a:xfrm>
          <a:prstGeom prst="straightConnector1">
            <a:avLst/>
          </a:prstGeom>
          <a:noFill/>
          <a:ln cap="flat" cmpd="sng" w="9525">
            <a:solidFill>
              <a:srgbClr val="0074C8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70" name="Shape 470"/>
          <p:cNvSpPr txBox="1"/>
          <p:nvPr/>
        </p:nvSpPr>
        <p:spPr>
          <a:xfrm>
            <a:off x="6091979" y="4710650"/>
            <a:ext cx="2670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DeepGrow</a:t>
            </a:r>
            <a:endParaRPr b="1"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GoogleDeepMindLogo-Assets-151020-r01_Logotype-Horizontal-Colour-WhiteText-600px.png" id="471" name="Shape 471"/>
          <p:cNvPicPr preferRelativeResize="0"/>
          <p:nvPr/>
        </p:nvPicPr>
        <p:blipFill rotWithShape="1">
          <a:blip r:embed="rId3">
            <a:alphaModFix/>
          </a:blip>
          <a:srcRect b="495" l="0" r="0" t="495"/>
          <a:stretch/>
        </p:blipFill>
        <p:spPr>
          <a:xfrm>
            <a:off x="481350" y="4762471"/>
            <a:ext cx="1497200" cy="249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Quote Blu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74" name="Shape 474"/>
          <p:cNvCxnSpPr/>
          <p:nvPr/>
        </p:nvCxnSpPr>
        <p:spPr>
          <a:xfrm>
            <a:off x="481350" y="4632725"/>
            <a:ext cx="8181300" cy="0"/>
          </a:xfrm>
          <a:prstGeom prst="straightConnector1">
            <a:avLst/>
          </a:prstGeom>
          <a:noFill/>
          <a:ln cap="flat" cmpd="sng" w="9525">
            <a:solidFill>
              <a:srgbClr val="0074C8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75" name="Shape 475"/>
          <p:cNvSpPr txBox="1"/>
          <p:nvPr/>
        </p:nvSpPr>
        <p:spPr>
          <a:xfrm>
            <a:off x="6091979" y="4710650"/>
            <a:ext cx="2670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DeepGrow</a:t>
            </a:r>
            <a:endParaRPr b="1"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x="457200" y="2036527"/>
            <a:ext cx="8229600" cy="519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i="1" sz="24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477" name="Shape 477"/>
          <p:cNvSpPr txBox="1"/>
          <p:nvPr>
            <p:ph idx="2" type="subTitle"/>
          </p:nvPr>
        </p:nvSpPr>
        <p:spPr>
          <a:xfrm>
            <a:off x="528000" y="3768600"/>
            <a:ext cx="8092800" cy="797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r">
              <a:spcBef>
                <a:spcPts val="6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6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descr="GoogleDeepMindLogo-Assets-151020-r01_Logotype-Horizontal-Colour-WhiteText-600px.png" id="478" name="Shape 478"/>
          <p:cNvPicPr preferRelativeResize="0"/>
          <p:nvPr/>
        </p:nvPicPr>
        <p:blipFill rotWithShape="1">
          <a:blip r:embed="rId3">
            <a:alphaModFix/>
          </a:blip>
          <a:srcRect b="495" l="0" r="0" t="495"/>
          <a:stretch/>
        </p:blipFill>
        <p:spPr>
          <a:xfrm>
            <a:off x="481350" y="4762471"/>
            <a:ext cx="1497200" cy="249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ank Dar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Default Dar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83" name="Shape 483"/>
          <p:cNvCxnSpPr/>
          <p:nvPr/>
        </p:nvCxnSpPr>
        <p:spPr>
          <a:xfrm>
            <a:off x="481350" y="4632725"/>
            <a:ext cx="81813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84" name="Shape 484"/>
          <p:cNvSpPr txBox="1"/>
          <p:nvPr/>
        </p:nvSpPr>
        <p:spPr>
          <a:xfrm>
            <a:off x="6091979" y="4710650"/>
            <a:ext cx="2670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DeepGrow</a:t>
            </a:r>
            <a:endParaRPr b="1" sz="900"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GoogleDeepMindLogo-Assets-151020-r01_Logotype-Horizontal-Colour-WhiteText-600px.png" id="485" name="Shape 485"/>
          <p:cNvPicPr preferRelativeResize="0"/>
          <p:nvPr/>
        </p:nvPicPr>
        <p:blipFill rotWithShape="1">
          <a:blip r:embed="rId3">
            <a:alphaModFix/>
          </a:blip>
          <a:srcRect b="495" l="0" r="0" t="495"/>
          <a:stretch/>
        </p:blipFill>
        <p:spPr>
          <a:xfrm>
            <a:off x="481350" y="4762471"/>
            <a:ext cx="1497200" cy="249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Quote Dar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/>
          <p:nvPr>
            <p:ph idx="1" type="body"/>
          </p:nvPr>
        </p:nvSpPr>
        <p:spPr>
          <a:xfrm>
            <a:off x="457200" y="2036527"/>
            <a:ext cx="8229600" cy="519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i="1" sz="2400">
                <a:solidFill>
                  <a:schemeClr val="lt1"/>
                </a:solidFill>
              </a:defRPr>
            </a:lvl1pPr>
          </a:lstStyle>
          <a:p/>
        </p:txBody>
      </p:sp>
      <p:cxnSp>
        <p:nvCxnSpPr>
          <p:cNvPr id="488" name="Shape 488"/>
          <p:cNvCxnSpPr/>
          <p:nvPr/>
        </p:nvCxnSpPr>
        <p:spPr>
          <a:xfrm>
            <a:off x="481350" y="4632725"/>
            <a:ext cx="81813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89" name="Shape 489"/>
          <p:cNvSpPr txBox="1"/>
          <p:nvPr/>
        </p:nvSpPr>
        <p:spPr>
          <a:xfrm>
            <a:off x="6091979" y="4710650"/>
            <a:ext cx="2670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DeepGrow</a:t>
            </a:r>
            <a:endParaRPr sz="900"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0" name="Shape 490"/>
          <p:cNvSpPr txBox="1"/>
          <p:nvPr>
            <p:ph idx="2" type="subTitle"/>
          </p:nvPr>
        </p:nvSpPr>
        <p:spPr>
          <a:xfrm>
            <a:off x="528000" y="3768600"/>
            <a:ext cx="8092800" cy="797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r">
              <a:spcBef>
                <a:spcPts val="600"/>
              </a:spcBef>
              <a:spcAft>
                <a:spcPts val="0"/>
              </a:spcAft>
              <a:buNone/>
              <a:defRPr b="1" sz="1000">
                <a:solidFill>
                  <a:srgbClr val="FFFFFF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6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91" name="Shape 491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GoogleDeepMindLogo-Assets-151020-r01_Logotype-Horizontal-Colour-WhiteText-600px.png" id="492" name="Shape 492"/>
          <p:cNvPicPr preferRelativeResize="0"/>
          <p:nvPr/>
        </p:nvPicPr>
        <p:blipFill rotWithShape="1">
          <a:blip r:embed="rId3">
            <a:alphaModFix/>
          </a:blip>
          <a:srcRect b="495" l="0" r="0" t="495"/>
          <a:stretch/>
        </p:blipFill>
        <p:spPr>
          <a:xfrm>
            <a:off x="481350" y="4762471"/>
            <a:ext cx="1497200" cy="249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End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/>
          <p:nvPr/>
        </p:nvSpPr>
        <p:spPr>
          <a:xfrm>
            <a:off x="685800" y="18119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THANK YOU</a:t>
            </a:r>
            <a:endParaRPr i="1"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5" name="Shape 495"/>
          <p:cNvSpPr txBox="1"/>
          <p:nvPr>
            <p:ph idx="1" type="subTitle"/>
          </p:nvPr>
        </p:nvSpPr>
        <p:spPr>
          <a:xfrm>
            <a:off x="685800" y="3297250"/>
            <a:ext cx="7772400" cy="737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rgbClr val="CCCCCC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6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96" name="Shape 496"/>
          <p:cNvSpPr txBox="1"/>
          <p:nvPr/>
        </p:nvSpPr>
        <p:spPr>
          <a:xfrm>
            <a:off x="3079325" y="3093450"/>
            <a:ext cx="2931900" cy="26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D9D9D9"/>
                </a:solidFill>
              </a:rPr>
              <a:t>Credits</a:t>
            </a:r>
            <a:endParaRPr b="1" sz="1800">
              <a:solidFill>
                <a:srgbClr val="D9D9D9"/>
              </a:solidFill>
            </a:endParaRPr>
          </a:p>
        </p:txBody>
      </p:sp>
      <p:sp>
        <p:nvSpPr>
          <p:cNvPr id="497" name="Shape 497"/>
          <p:cNvSpPr txBox="1"/>
          <p:nvPr/>
        </p:nvSpPr>
        <p:spPr>
          <a:xfrm>
            <a:off x="3079325" y="4055075"/>
            <a:ext cx="2931900" cy="26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D9D9D9"/>
                </a:solidFill>
              </a:rPr>
              <a:t>Additional Credits</a:t>
            </a:r>
            <a:endParaRPr b="1" sz="1000">
              <a:solidFill>
                <a:srgbClr val="D9D9D9"/>
              </a:solidFill>
            </a:endParaRPr>
          </a:p>
        </p:txBody>
      </p:sp>
      <p:sp>
        <p:nvSpPr>
          <p:cNvPr id="498" name="Shape 498"/>
          <p:cNvSpPr txBox="1"/>
          <p:nvPr>
            <p:ph idx="2" type="subTitle"/>
          </p:nvPr>
        </p:nvSpPr>
        <p:spPr>
          <a:xfrm>
            <a:off x="685800" y="4211652"/>
            <a:ext cx="7772400" cy="737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600"/>
              </a:spcBef>
              <a:spcAft>
                <a:spcPts val="0"/>
              </a:spcAft>
              <a:buNone/>
              <a:defRPr sz="800">
                <a:solidFill>
                  <a:srgbClr val="CCCCCC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6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99" name="Shape 499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Image Credit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2" name="Shape 502"/>
          <p:cNvSpPr txBox="1"/>
          <p:nvPr/>
        </p:nvSpPr>
        <p:spPr>
          <a:xfrm>
            <a:off x="488250" y="4393675"/>
            <a:ext cx="8167500" cy="2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Image Credit - Name</a:t>
            </a:r>
            <a:endParaRPr sz="6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03" name="Shape 503"/>
          <p:cNvGrpSpPr/>
          <p:nvPr/>
        </p:nvGrpSpPr>
        <p:grpSpPr>
          <a:xfrm>
            <a:off x="481350" y="4632725"/>
            <a:ext cx="8280629" cy="444525"/>
            <a:chOff x="481350" y="4632725"/>
            <a:chExt cx="8280629" cy="444525"/>
          </a:xfrm>
        </p:grpSpPr>
        <p:cxnSp>
          <p:nvCxnSpPr>
            <p:cNvPr id="504" name="Shape 504"/>
            <p:cNvCxnSpPr/>
            <p:nvPr/>
          </p:nvCxnSpPr>
          <p:spPr>
            <a:xfrm>
              <a:off x="481350" y="4632725"/>
              <a:ext cx="81813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505" name="Shape 505"/>
            <p:cNvSpPr txBox="1"/>
            <p:nvPr/>
          </p:nvSpPr>
          <p:spPr>
            <a:xfrm>
              <a:off x="6091979" y="4710650"/>
              <a:ext cx="26700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999999"/>
                  </a:solidFill>
                  <a:latin typeface="Roboto"/>
                  <a:ea typeface="Roboto"/>
                  <a:cs typeface="Roboto"/>
                  <a:sym typeface="Roboto"/>
                </a:rPr>
                <a:t>DeepGrow</a:t>
              </a:r>
              <a:endParaRPr b="1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descr="GoogleDeepMindLogo-Assets-151020-r01_Logotype-Horizontal-Colour-600px.png" id="506" name="Shape 506"/>
            <p:cNvPicPr preferRelativeResize="0"/>
            <p:nvPr/>
          </p:nvPicPr>
          <p:blipFill rotWithShape="1">
            <a:blip r:embed="rId2">
              <a:alphaModFix/>
            </a:blip>
            <a:srcRect b="495" l="0" r="0" t="495"/>
            <a:stretch/>
          </p:blipFill>
          <p:spPr>
            <a:xfrm>
              <a:off x="481350" y="4762475"/>
              <a:ext cx="1497200" cy="2495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slide 1 1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09" name="Shape 509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510" name="Shape 510"/>
          <p:cNvGrpSpPr/>
          <p:nvPr/>
        </p:nvGrpSpPr>
        <p:grpSpPr>
          <a:xfrm>
            <a:off x="585750" y="4511013"/>
            <a:ext cx="8062975" cy="371475"/>
            <a:chOff x="585750" y="4511013"/>
            <a:chExt cx="8062975" cy="371475"/>
          </a:xfrm>
        </p:grpSpPr>
        <p:cxnSp>
          <p:nvCxnSpPr>
            <p:cNvPr id="511" name="Shape 511"/>
            <p:cNvCxnSpPr/>
            <p:nvPr/>
          </p:nvCxnSpPr>
          <p:spPr>
            <a:xfrm>
              <a:off x="585750" y="4511013"/>
              <a:ext cx="7972500" cy="0"/>
            </a:xfrm>
            <a:prstGeom prst="straightConnector1">
              <a:avLst/>
            </a:prstGeom>
            <a:noFill/>
            <a:ln cap="flat" cmpd="sng" w="9525">
              <a:solidFill>
                <a:srgbClr val="434343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GoogleDeepMind-Logotype-Horizontal-600px-100px.png" id="512" name="Shape 51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5750" y="4644363"/>
              <a:ext cx="1428750" cy="238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3" name="Shape 513"/>
            <p:cNvSpPr txBox="1"/>
            <p:nvPr/>
          </p:nvSpPr>
          <p:spPr>
            <a:xfrm>
              <a:off x="4572025" y="4601500"/>
              <a:ext cx="4076700" cy="23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2.xml"/><Relationship Id="rId1" Type="http://schemas.openxmlformats.org/officeDocument/2006/relationships/image" Target="../media/image8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4.xml"/><Relationship Id="rId27" Type="http://schemas.openxmlformats.org/officeDocument/2006/relationships/theme" Target="../theme/theme6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7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theme" Target="../theme/theme2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2" Type="http://schemas.openxmlformats.org/officeDocument/2006/relationships/theme" Target="../theme/theme1.xml"/></Relationships>
</file>

<file path=ppt/slideMasters/_rels/slideMaster5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74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76.xml"/><Relationship Id="rId28" Type="http://schemas.openxmlformats.org/officeDocument/2006/relationships/theme" Target="../theme/theme3.xml"/><Relationship Id="rId27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375300" y="557466"/>
            <a:ext cx="83934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Roboto"/>
              <a:buNone/>
              <a:defRPr sz="2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343750" y="1059838"/>
            <a:ext cx="8456400" cy="3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Char char="○"/>
              <a:defRPr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■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●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○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■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●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○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■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descr="Top-Bar.png" id="53" name="Shape 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" y="0"/>
            <a:ext cx="9144000" cy="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  <a:endParaRPr sz="1300">
              <a:solidFill>
                <a:schemeClr val="dk1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</p:sldLayoutIdLst>
  <p:transition spd="slow"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dark-gradient">
    <p:bg>
      <p:bgPr>
        <a:gradFill>
          <a:gsLst>
            <a:gs pos="0">
              <a:schemeClr val="dk2"/>
            </a:gs>
            <a:gs pos="100000">
              <a:schemeClr val="dk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>
                <a:solidFill>
                  <a:schemeClr val="lt1"/>
                </a:solidFill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3" name="Shape 243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chemeClr val="lt1"/>
                </a:solidFill>
              </a:rPr>
              <a:t>‹#›</a:t>
            </a:fld>
            <a:endParaRPr sz="1300">
              <a:solidFill>
                <a:schemeClr val="lt1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type="title"/>
          </p:nvPr>
        </p:nvSpPr>
        <p:spPr>
          <a:xfrm>
            <a:off x="471900" y="674775"/>
            <a:ext cx="82221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471900" y="1522175"/>
            <a:ext cx="8222100" cy="28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68" name="Shape 2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accent1"/>
                </a:solidFill>
              </a:rPr>
              <a:t>‹#›</a:t>
            </a:fld>
            <a:endParaRPr sz="1000">
              <a:solidFill>
                <a:schemeClr val="accent1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rgbClr val="FFFFFF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/>
          <p:nvPr>
            <p:ph type="title"/>
          </p:nvPr>
        </p:nvSpPr>
        <p:spPr>
          <a:xfrm>
            <a:off x="375300" y="557466"/>
            <a:ext cx="83934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Roboto"/>
              <a:buNone/>
              <a:defRPr sz="2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6" name="Shape 316"/>
          <p:cNvSpPr txBox="1"/>
          <p:nvPr>
            <p:ph idx="1" type="body"/>
          </p:nvPr>
        </p:nvSpPr>
        <p:spPr>
          <a:xfrm>
            <a:off x="343750" y="1059838"/>
            <a:ext cx="8456400" cy="3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Char char="○"/>
              <a:defRPr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■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●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○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■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●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○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■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descr="Top-Bar.png" id="317" name="Shape 317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-50" y="0"/>
            <a:ext cx="9144000" cy="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  <a:endParaRPr sz="1300">
              <a:solidFill>
                <a:schemeClr val="dk1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vision.stanford.edu/teaching/cs231b_spring1415/slides/alexnet_tugce_kyunghee.pdf" TargetMode="External"/><Relationship Id="rId4" Type="http://schemas.openxmlformats.org/officeDocument/2006/relationships/hyperlink" Target="http://eplex.cs.ucf.edu/papers/morse_gecco16.pdf" TargetMode="External"/><Relationship Id="rId9" Type="http://schemas.openxmlformats.org/officeDocument/2006/relationships/hyperlink" Target="http://eplex.cs.ucf.edu/papers/stanley_alife09.pdf" TargetMode="External"/><Relationship Id="rId5" Type="http://schemas.openxmlformats.org/officeDocument/2006/relationships/hyperlink" Target="https://openreview.net/pdf?id=SJ6yPD5xg" TargetMode="External"/><Relationship Id="rId6" Type="http://schemas.openxmlformats.org/officeDocument/2006/relationships/hyperlink" Target="https://arxiv.org/pdf/1703.03864.pdf" TargetMode="External"/><Relationship Id="rId7" Type="http://schemas.openxmlformats.org/officeDocument/2006/relationships/hyperlink" Target="http://people.idsia.ch/~juergen/gecco2013torcs.pdf" TargetMode="External"/><Relationship Id="rId8" Type="http://schemas.openxmlformats.org/officeDocument/2006/relationships/hyperlink" Target="http://eplex.cs.ucf.edu/hyperNEATpage/" TargetMode="External"/><Relationship Id="rId11" Type="http://schemas.openxmlformats.org/officeDocument/2006/relationships/hyperlink" Target="http://www.human-competitive.org/sites/default/files/deb-myburgh-paper.pdf" TargetMode="External"/><Relationship Id="rId10" Type="http://schemas.openxmlformats.org/officeDocument/2006/relationships/hyperlink" Target="http://www.cs.uvm.edu/~jbongard/publications.html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7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0.png"/><Relationship Id="rId4" Type="http://schemas.openxmlformats.org/officeDocument/2006/relationships/image" Target="../media/image49.gif"/><Relationship Id="rId5" Type="http://schemas.openxmlformats.org/officeDocument/2006/relationships/image" Target="../media/image4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gif"/><Relationship Id="rId4" Type="http://schemas.openxmlformats.org/officeDocument/2006/relationships/image" Target="../media/image48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7.png"/><Relationship Id="rId8" Type="http://schemas.openxmlformats.org/officeDocument/2006/relationships/image" Target="../media/image5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8.png"/><Relationship Id="rId4" Type="http://schemas.openxmlformats.org/officeDocument/2006/relationships/image" Target="../media/image56.png"/><Relationship Id="rId5" Type="http://schemas.openxmlformats.org/officeDocument/2006/relationships/image" Target="../media/image6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9.png"/><Relationship Id="rId4" Type="http://schemas.openxmlformats.org/officeDocument/2006/relationships/image" Target="../media/image67.png"/><Relationship Id="rId5" Type="http://schemas.openxmlformats.org/officeDocument/2006/relationships/image" Target="../media/image65.png"/><Relationship Id="rId6" Type="http://schemas.openxmlformats.org/officeDocument/2006/relationships/hyperlink" Target="http://www.youtube.com/watch?v=4j5NGbPtJgw" TargetMode="External"/><Relationship Id="rId7" Type="http://schemas.openxmlformats.org/officeDocument/2006/relationships/image" Target="../media/image6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70.png"/><Relationship Id="rId6" Type="http://schemas.openxmlformats.org/officeDocument/2006/relationships/image" Target="../media/image6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www.youtube.com/watch?v=7fHN5zA7R3o" TargetMode="External"/><Relationship Id="rId4" Type="http://schemas.openxmlformats.org/officeDocument/2006/relationships/image" Target="../media/image7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youtube.com/watch?v=HlFfM7MaZ7c" TargetMode="External"/><Relationship Id="rId4" Type="http://schemas.openxmlformats.org/officeDocument/2006/relationships/image" Target="../media/image29.jpg"/><Relationship Id="rId5" Type="http://schemas.openxmlformats.org/officeDocument/2006/relationships/hyperlink" Target="http://www.youtube.com/watch?v=MZdaO_sy_Ys" TargetMode="External"/><Relationship Id="rId6" Type="http://schemas.openxmlformats.org/officeDocument/2006/relationships/image" Target="../media/image27.jpg"/><Relationship Id="rId7" Type="http://schemas.openxmlformats.org/officeDocument/2006/relationships/image" Target="../media/image2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www.youtube.com/watch?v=o9r-Z-sibS0" TargetMode="External"/><Relationship Id="rId4" Type="http://schemas.openxmlformats.org/officeDocument/2006/relationships/image" Target="../media/image7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3.png"/><Relationship Id="rId4" Type="http://schemas.openxmlformats.org/officeDocument/2006/relationships/image" Target="../media/image75.png"/><Relationship Id="rId5" Type="http://schemas.openxmlformats.org/officeDocument/2006/relationships/hyperlink" Target="http://www.youtube.com/watch?v=zqab1vNhlcQ" TargetMode="External"/><Relationship Id="rId6" Type="http://schemas.openxmlformats.org/officeDocument/2006/relationships/image" Target="../media/image7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www.youtube.com/watch?v=f2ujiHZCTaw" TargetMode="External"/><Relationship Id="rId4" Type="http://schemas.openxmlformats.org/officeDocument/2006/relationships/image" Target="../media/image76.jpg"/><Relationship Id="rId5" Type="http://schemas.openxmlformats.org/officeDocument/2006/relationships/hyperlink" Target="http://www.youtube.com/watch?v=MlgKYaurqP8" TargetMode="External"/><Relationship Id="rId6" Type="http://schemas.openxmlformats.org/officeDocument/2006/relationships/image" Target="../media/image8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youtube.com/watch?v=EF9PGqho0bQ" TargetMode="External"/><Relationship Id="rId4" Type="http://schemas.openxmlformats.org/officeDocument/2006/relationships/image" Target="../media/image3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5" Type="http://schemas.openxmlformats.org/officeDocument/2006/relationships/hyperlink" Target="http://www.youtube.com/watch?v=ugqarlSzNdU" TargetMode="External"/><Relationship Id="rId6" Type="http://schemas.openxmlformats.org/officeDocument/2006/relationships/image" Target="../media/image3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youtube.com/watch?v=TYEtHLGHV_k" TargetMode="External"/><Relationship Id="rId4" Type="http://schemas.openxmlformats.org/officeDocument/2006/relationships/image" Target="../media/image4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youtube.com/watch?v=0Z2ar7Gpt-U" TargetMode="External"/><Relationship Id="rId4" Type="http://schemas.openxmlformats.org/officeDocument/2006/relationships/image" Target="../media/image39.jpg"/><Relationship Id="rId5" Type="http://schemas.openxmlformats.org/officeDocument/2006/relationships/image" Target="../media/image4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/>
          <p:nvPr>
            <p:ph type="ctrTitle"/>
          </p:nvPr>
        </p:nvSpPr>
        <p:spPr>
          <a:xfrm>
            <a:off x="685800" y="16595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PathNet and Beyond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Shape 519"/>
          <p:cNvSpPr txBox="1"/>
          <p:nvPr/>
        </p:nvSpPr>
        <p:spPr>
          <a:xfrm>
            <a:off x="2360325" y="2770900"/>
            <a:ext cx="4609200" cy="5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Chrisantha Fernando, Dylan Banarse</a:t>
            </a:r>
            <a:r>
              <a:rPr lang="en">
                <a:solidFill>
                  <a:srgbClr val="FFFFFF"/>
                </a:solidFill>
              </a:rPr>
              <a:t>, Vikram Tankasali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 txBox="1"/>
          <p:nvPr>
            <p:ph type="title"/>
          </p:nvPr>
        </p:nvSpPr>
        <p:spPr>
          <a:xfrm>
            <a:off x="311700" y="80624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Evolution vs Gradient Descent/Backprop</a:t>
            </a:r>
            <a:endParaRPr/>
          </a:p>
        </p:txBody>
      </p:sp>
      <p:sp>
        <p:nvSpPr>
          <p:cNvPr id="625" name="Shape 625"/>
          <p:cNvSpPr txBox="1"/>
          <p:nvPr>
            <p:ph idx="1" type="body"/>
          </p:nvPr>
        </p:nvSpPr>
        <p:spPr>
          <a:xfrm>
            <a:off x="311700" y="87242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/>
              <a:t>Supervised Learning Tasks:</a:t>
            </a:r>
            <a:r>
              <a:rPr lang="en"/>
              <a:t> 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Gradient descent learning with backpropogation can train millions of parameters, e.g. &gt; </a:t>
            </a:r>
            <a:r>
              <a:rPr lang="en" u="sng">
                <a:solidFill>
                  <a:schemeClr val="hlink"/>
                </a:solidFill>
                <a:hlinkClick r:id="rId3"/>
              </a:rPr>
              <a:t>60M for imageNet. 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u="sng">
                <a:solidFill>
                  <a:schemeClr val="hlink"/>
                </a:solidFill>
                <a:hlinkClick r:id="rId4"/>
              </a:rPr>
              <a:t>Morse and Ken Stanley’s Limited Evaluation EA</a:t>
            </a:r>
            <a:r>
              <a:rPr lang="en"/>
              <a:t>: 1,470 parameters ~ similar performance to SGD  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/>
              <a:t>Reinforcement Learning Tasks:</a:t>
            </a:r>
            <a:r>
              <a:rPr lang="en"/>
              <a:t> 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u="sng">
                <a:solidFill>
                  <a:schemeClr val="hlink"/>
                </a:solidFill>
                <a:hlinkClick r:id="rId5"/>
              </a:rPr>
              <a:t>Unreal:</a:t>
            </a:r>
            <a:r>
              <a:rPr lang="en"/>
              <a:t> RL with auxiliary supervised learning tasks used several million parameters (for training), achieved results better than A3C on Atari, Labyrinth etc…  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u="sng">
                <a:solidFill>
                  <a:schemeClr val="hlink"/>
                </a:solidFill>
                <a:hlinkClick r:id="rId6"/>
              </a:rPr>
              <a:t>OpenAI: </a:t>
            </a:r>
            <a:r>
              <a:rPr lang="en"/>
              <a:t>Used an ES to train a model with ~700,000 parameters, and achieved similar results to DQN, worse than A3C (more training/random not human restarts) 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Fourier representations (</a:t>
            </a:r>
            <a:r>
              <a:rPr lang="en" u="sng">
                <a:solidFill>
                  <a:schemeClr val="hlink"/>
                </a:solidFill>
                <a:hlinkClick r:id="rId7"/>
              </a:rPr>
              <a:t>Koutnik, 2013</a:t>
            </a:r>
            <a:r>
              <a:rPr lang="en"/>
              <a:t>) 1M weights, and </a:t>
            </a:r>
            <a:r>
              <a:rPr lang="en" u="sng">
                <a:solidFill>
                  <a:schemeClr val="hlink"/>
                </a:solidFill>
                <a:hlinkClick r:id="rId8"/>
              </a:rPr>
              <a:t>HyperNeat</a:t>
            </a:r>
            <a:r>
              <a:rPr lang="en"/>
              <a:t> (1M/</a:t>
            </a:r>
            <a:r>
              <a:rPr lang="en" u="sng">
                <a:solidFill>
                  <a:schemeClr val="hlink"/>
                </a:solidFill>
                <a:hlinkClick r:id="rId9"/>
              </a:rPr>
              <a:t>8M</a:t>
            </a:r>
            <a:r>
              <a:rPr lang="en"/>
              <a:t>) weights.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u="sng">
                <a:solidFill>
                  <a:schemeClr val="hlink"/>
                </a:solidFill>
                <a:hlinkClick r:id="rId10"/>
              </a:rPr>
              <a:t>Josh Bongard’s evolutionary robotics work</a:t>
            </a:r>
            <a:r>
              <a:rPr lang="en"/>
              <a:t> and NEAT  &lt; 1000 parameters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/>
              <a:t>Optimization Tasks: </a:t>
            </a:r>
            <a:endParaRPr b="1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u="sng">
                <a:solidFill>
                  <a:schemeClr val="hlink"/>
                </a:solidFill>
                <a:hlinkClick r:id="rId11"/>
              </a:rPr>
              <a:t>Breaking the Billion-Variable Barrier in Real-World Optimization: (Deb) </a:t>
            </a:r>
            <a:r>
              <a:rPr lang="en"/>
              <a:t>if a good recombination operator is hand-designed to exploit problem structure, the algorithm can scale. </a:t>
            </a:r>
            <a:endParaRPr b="1">
              <a:solidFill>
                <a:srgbClr val="45818E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 txBox="1"/>
          <p:nvPr>
            <p:ph type="ctrTitle"/>
          </p:nvPr>
        </p:nvSpPr>
        <p:spPr>
          <a:xfrm>
            <a:off x="685800" y="16595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Part 3: Evolution + Gradient Descent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 txBox="1"/>
          <p:nvPr>
            <p:ph type="title"/>
          </p:nvPr>
        </p:nvSpPr>
        <p:spPr>
          <a:xfrm>
            <a:off x="375300" y="4050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Evolution </a:t>
            </a:r>
            <a:r>
              <a:rPr b="1" lang="en" sz="1800"/>
              <a:t>in</a:t>
            </a:r>
            <a:r>
              <a:rPr lang="en" sz="1800"/>
              <a:t> the brain? </a:t>
            </a:r>
            <a:endParaRPr/>
          </a:p>
        </p:txBody>
      </p:sp>
      <p:pic>
        <p:nvPicPr>
          <p:cNvPr id="636" name="Shape 6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650" y="1211023"/>
            <a:ext cx="5844351" cy="17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Shape 6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0350" y="2144430"/>
            <a:ext cx="4883175" cy="2938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Shape 6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2953522"/>
            <a:ext cx="4200350" cy="2121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Shape 6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54675" y="986724"/>
            <a:ext cx="3789323" cy="152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Shape 6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8650" y="120637"/>
            <a:ext cx="2419498" cy="102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/>
          <p:nvPr>
            <p:ph type="ctrTitle"/>
          </p:nvPr>
        </p:nvSpPr>
        <p:spPr>
          <a:xfrm>
            <a:off x="685800" y="16595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PathNet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Shape 650"/>
          <p:cNvPicPr preferRelativeResize="0"/>
          <p:nvPr/>
        </p:nvPicPr>
        <p:blipFill rotWithShape="1">
          <a:blip r:embed="rId3">
            <a:alphaModFix/>
          </a:blip>
          <a:srcRect b="33519" l="0" r="0" t="0"/>
          <a:stretch/>
        </p:blipFill>
        <p:spPr>
          <a:xfrm>
            <a:off x="5487150" y="2714825"/>
            <a:ext cx="1791626" cy="1588976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Shape 651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Currently we train our own separate neural networks</a:t>
            </a:r>
            <a:endParaRPr/>
          </a:p>
        </p:txBody>
      </p:sp>
      <p:pic>
        <p:nvPicPr>
          <p:cNvPr id="652" name="Shape 652"/>
          <p:cNvPicPr preferRelativeResize="0"/>
          <p:nvPr/>
        </p:nvPicPr>
        <p:blipFill rotWithShape="1">
          <a:blip r:embed="rId4">
            <a:alphaModFix/>
          </a:blip>
          <a:srcRect b="31773" l="0" r="67175" t="20071"/>
          <a:stretch/>
        </p:blipFill>
        <p:spPr>
          <a:xfrm>
            <a:off x="2839600" y="1638425"/>
            <a:ext cx="1122899" cy="92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Shape 653"/>
          <p:cNvPicPr preferRelativeResize="0"/>
          <p:nvPr/>
        </p:nvPicPr>
        <p:blipFill rotWithShape="1">
          <a:blip r:embed="rId4">
            <a:alphaModFix/>
          </a:blip>
          <a:srcRect b="0" l="35068" r="37649" t="61596"/>
          <a:stretch/>
        </p:blipFill>
        <p:spPr>
          <a:xfrm>
            <a:off x="5831925" y="1747225"/>
            <a:ext cx="933350" cy="7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Shape 6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775" y="1252200"/>
            <a:ext cx="1794408" cy="2393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5" name="Shape 655"/>
          <p:cNvCxnSpPr/>
          <p:nvPr/>
        </p:nvCxnSpPr>
        <p:spPr>
          <a:xfrm>
            <a:off x="2367800" y="1459225"/>
            <a:ext cx="832200" cy="34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56" name="Shape 656"/>
          <p:cNvCxnSpPr/>
          <p:nvPr/>
        </p:nvCxnSpPr>
        <p:spPr>
          <a:xfrm rot="10800000">
            <a:off x="2373450" y="1516575"/>
            <a:ext cx="746100" cy="330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57" name="Shape 657"/>
          <p:cNvCxnSpPr/>
          <p:nvPr/>
        </p:nvCxnSpPr>
        <p:spPr>
          <a:xfrm flipH="1" rot="10800000">
            <a:off x="6371750" y="2270025"/>
            <a:ext cx="63000" cy="64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58" name="Shape 658"/>
          <p:cNvCxnSpPr/>
          <p:nvPr/>
        </p:nvCxnSpPr>
        <p:spPr>
          <a:xfrm flipH="1">
            <a:off x="6463550" y="2292975"/>
            <a:ext cx="80100" cy="61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59" name="Shape 659"/>
          <p:cNvCxnSpPr/>
          <p:nvPr/>
        </p:nvCxnSpPr>
        <p:spPr>
          <a:xfrm flipH="1">
            <a:off x="6657675" y="2544775"/>
            <a:ext cx="901800" cy="72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60" name="Shape 660"/>
          <p:cNvSpPr txBox="1"/>
          <p:nvPr/>
        </p:nvSpPr>
        <p:spPr>
          <a:xfrm>
            <a:off x="7483275" y="2292975"/>
            <a:ext cx="64128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Dylan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Shape 6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5212" y="829150"/>
            <a:ext cx="3420925" cy="1924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6" name="Shape 666"/>
          <p:cNvCxnSpPr/>
          <p:nvPr/>
        </p:nvCxnSpPr>
        <p:spPr>
          <a:xfrm flipH="1" rot="10800000">
            <a:off x="2013325" y="2537304"/>
            <a:ext cx="945900" cy="106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67" name="Shape 667"/>
          <p:cNvCxnSpPr/>
          <p:nvPr/>
        </p:nvCxnSpPr>
        <p:spPr>
          <a:xfrm flipH="1">
            <a:off x="2116950" y="2616937"/>
            <a:ext cx="911400" cy="102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68" name="Shape 668"/>
          <p:cNvCxnSpPr/>
          <p:nvPr/>
        </p:nvCxnSpPr>
        <p:spPr>
          <a:xfrm>
            <a:off x="5169600" y="2410763"/>
            <a:ext cx="828000" cy="75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69" name="Shape 669"/>
          <p:cNvCxnSpPr/>
          <p:nvPr/>
        </p:nvCxnSpPr>
        <p:spPr>
          <a:xfrm rot="10800000">
            <a:off x="5341500" y="2393059"/>
            <a:ext cx="774000" cy="7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70" name="Shape 670"/>
          <p:cNvCxnSpPr/>
          <p:nvPr/>
        </p:nvCxnSpPr>
        <p:spPr>
          <a:xfrm>
            <a:off x="5591250" y="1643475"/>
            <a:ext cx="492600" cy="3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71" name="Shape 671"/>
          <p:cNvCxnSpPr/>
          <p:nvPr/>
        </p:nvCxnSpPr>
        <p:spPr>
          <a:xfrm rot="10800000">
            <a:off x="5608425" y="1746725"/>
            <a:ext cx="458400" cy="2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672" name="Shape 6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29150"/>
            <a:ext cx="1794408" cy="2393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3" name="Shape 673"/>
          <p:cNvCxnSpPr/>
          <p:nvPr/>
        </p:nvCxnSpPr>
        <p:spPr>
          <a:xfrm flipH="1" rot="10800000">
            <a:off x="4044925" y="2537225"/>
            <a:ext cx="63000" cy="64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74" name="Shape 674"/>
          <p:cNvCxnSpPr/>
          <p:nvPr/>
        </p:nvCxnSpPr>
        <p:spPr>
          <a:xfrm flipH="1">
            <a:off x="4136725" y="2560175"/>
            <a:ext cx="80100" cy="61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675" name="Shape 675"/>
          <p:cNvPicPr preferRelativeResize="0"/>
          <p:nvPr/>
        </p:nvPicPr>
        <p:blipFill rotWithShape="1">
          <a:blip r:embed="rId5">
            <a:alphaModFix/>
          </a:blip>
          <a:srcRect b="33519" l="0" r="0" t="0"/>
          <a:stretch/>
        </p:blipFill>
        <p:spPr>
          <a:xfrm>
            <a:off x="3160325" y="2982025"/>
            <a:ext cx="1791626" cy="1588976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Shape 676"/>
          <p:cNvSpPr txBox="1"/>
          <p:nvPr>
            <p:ph type="title"/>
          </p:nvPr>
        </p:nvSpPr>
        <p:spPr>
          <a:xfrm>
            <a:off x="1547100" y="238075"/>
            <a:ext cx="5949000" cy="366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Can we all train the same neural network? </a:t>
            </a:r>
            <a:endParaRPr sz="2400"/>
          </a:p>
        </p:txBody>
      </p:sp>
      <p:cxnSp>
        <p:nvCxnSpPr>
          <p:cNvPr id="677" name="Shape 677"/>
          <p:cNvCxnSpPr/>
          <p:nvPr/>
        </p:nvCxnSpPr>
        <p:spPr>
          <a:xfrm>
            <a:off x="1833425" y="1036175"/>
            <a:ext cx="832200" cy="34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78" name="Shape 678"/>
          <p:cNvCxnSpPr/>
          <p:nvPr/>
        </p:nvCxnSpPr>
        <p:spPr>
          <a:xfrm rot="10800000">
            <a:off x="1839075" y="1093525"/>
            <a:ext cx="746100" cy="330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679" name="Shape 6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65501" y="1036163"/>
            <a:ext cx="2785562" cy="167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Shape 6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65475" y="3097159"/>
            <a:ext cx="2700064" cy="1741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Shape 6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7525" y="3604400"/>
            <a:ext cx="1587442" cy="10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/>
          <p:nvPr/>
        </p:nvSpPr>
        <p:spPr>
          <a:xfrm>
            <a:off x="7979025" y="1117838"/>
            <a:ext cx="866700" cy="1122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Shape 687"/>
          <p:cNvSpPr/>
          <p:nvPr/>
        </p:nvSpPr>
        <p:spPr>
          <a:xfrm>
            <a:off x="8303950" y="19504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Shape 688"/>
          <p:cNvSpPr txBox="1"/>
          <p:nvPr/>
        </p:nvSpPr>
        <p:spPr>
          <a:xfrm>
            <a:off x="8386775" y="1481088"/>
            <a:ext cx="4587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丌</a:t>
            </a:r>
            <a:endParaRPr/>
          </a:p>
        </p:txBody>
      </p:sp>
      <p:sp>
        <p:nvSpPr>
          <p:cNvPr id="689" name="Shape 689"/>
          <p:cNvSpPr txBox="1"/>
          <p:nvPr/>
        </p:nvSpPr>
        <p:spPr>
          <a:xfrm>
            <a:off x="8430025" y="1865488"/>
            <a:ext cx="3939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690" name="Shape 690"/>
          <p:cNvSpPr txBox="1"/>
          <p:nvPr/>
        </p:nvSpPr>
        <p:spPr>
          <a:xfrm>
            <a:off x="8055225" y="1062463"/>
            <a:ext cx="802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Source Game</a:t>
            </a:r>
            <a:endParaRPr sz="1200"/>
          </a:p>
        </p:txBody>
      </p:sp>
      <p:sp>
        <p:nvSpPr>
          <p:cNvPr id="691" name="Shape 691"/>
          <p:cNvSpPr/>
          <p:nvPr/>
        </p:nvSpPr>
        <p:spPr>
          <a:xfrm>
            <a:off x="8303950" y="15694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Shape 692"/>
          <p:cNvSpPr/>
          <p:nvPr/>
        </p:nvSpPr>
        <p:spPr>
          <a:xfrm>
            <a:off x="7979025" y="2718038"/>
            <a:ext cx="866700" cy="1122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Shape 693"/>
          <p:cNvSpPr/>
          <p:nvPr/>
        </p:nvSpPr>
        <p:spPr>
          <a:xfrm>
            <a:off x="8303950" y="35506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Shape 694"/>
          <p:cNvSpPr txBox="1"/>
          <p:nvPr/>
        </p:nvSpPr>
        <p:spPr>
          <a:xfrm>
            <a:off x="8386775" y="3081288"/>
            <a:ext cx="4587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丌</a:t>
            </a:r>
            <a:endParaRPr/>
          </a:p>
        </p:txBody>
      </p:sp>
      <p:sp>
        <p:nvSpPr>
          <p:cNvPr id="695" name="Shape 695"/>
          <p:cNvSpPr txBox="1"/>
          <p:nvPr/>
        </p:nvSpPr>
        <p:spPr>
          <a:xfrm>
            <a:off x="8430025" y="3465688"/>
            <a:ext cx="3939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696" name="Shape 696"/>
          <p:cNvSpPr txBox="1"/>
          <p:nvPr/>
        </p:nvSpPr>
        <p:spPr>
          <a:xfrm>
            <a:off x="8055225" y="2662663"/>
            <a:ext cx="802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Target Game</a:t>
            </a:r>
            <a:endParaRPr sz="1200"/>
          </a:p>
        </p:txBody>
      </p:sp>
      <p:sp>
        <p:nvSpPr>
          <p:cNvPr id="697" name="Shape 697"/>
          <p:cNvSpPr/>
          <p:nvPr/>
        </p:nvSpPr>
        <p:spPr>
          <a:xfrm>
            <a:off x="8303950" y="31696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Shape 698"/>
          <p:cNvSpPr/>
          <p:nvPr/>
        </p:nvSpPr>
        <p:spPr>
          <a:xfrm>
            <a:off x="196951" y="841350"/>
            <a:ext cx="5508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Shape 699"/>
          <p:cNvSpPr/>
          <p:nvPr/>
        </p:nvSpPr>
        <p:spPr>
          <a:xfrm>
            <a:off x="958950" y="841350"/>
            <a:ext cx="67917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Shape 700"/>
          <p:cNvSpPr/>
          <p:nvPr/>
        </p:nvSpPr>
        <p:spPr>
          <a:xfrm>
            <a:off x="1051900" y="1022050"/>
            <a:ext cx="131700" cy="26709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Shape 701"/>
          <p:cNvSpPr/>
          <p:nvPr/>
        </p:nvSpPr>
        <p:spPr>
          <a:xfrm>
            <a:off x="2872875" y="1022050"/>
            <a:ext cx="131700" cy="26709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Shape 702"/>
          <p:cNvSpPr/>
          <p:nvPr/>
        </p:nvSpPr>
        <p:spPr>
          <a:xfrm>
            <a:off x="4633150" y="1022050"/>
            <a:ext cx="131700" cy="26709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Shape 703"/>
          <p:cNvSpPr/>
          <p:nvPr/>
        </p:nvSpPr>
        <p:spPr>
          <a:xfrm>
            <a:off x="6454125" y="1022050"/>
            <a:ext cx="131700" cy="26709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Shape 704"/>
          <p:cNvSpPr txBox="1"/>
          <p:nvPr/>
        </p:nvSpPr>
        <p:spPr>
          <a:xfrm>
            <a:off x="492974" y="3895902"/>
            <a:ext cx="128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Layer 1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Conv2D</a:t>
            </a:r>
            <a:endParaRPr/>
          </a:p>
        </p:txBody>
      </p:sp>
      <p:sp>
        <p:nvSpPr>
          <p:cNvPr id="705" name="Shape 705"/>
          <p:cNvSpPr txBox="1"/>
          <p:nvPr/>
        </p:nvSpPr>
        <p:spPr>
          <a:xfrm>
            <a:off x="2313951" y="3895902"/>
            <a:ext cx="128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Layer 2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Conv2D</a:t>
            </a:r>
            <a:endParaRPr/>
          </a:p>
        </p:txBody>
      </p:sp>
      <p:sp>
        <p:nvSpPr>
          <p:cNvPr id="706" name="Shape 706"/>
          <p:cNvSpPr txBox="1"/>
          <p:nvPr/>
        </p:nvSpPr>
        <p:spPr>
          <a:xfrm>
            <a:off x="4134928" y="3895902"/>
            <a:ext cx="128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Layer 3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Conv2D</a:t>
            </a:r>
            <a:endParaRPr/>
          </a:p>
        </p:txBody>
      </p:sp>
      <p:sp>
        <p:nvSpPr>
          <p:cNvPr id="707" name="Shape 707"/>
          <p:cNvSpPr txBox="1"/>
          <p:nvPr/>
        </p:nvSpPr>
        <p:spPr>
          <a:xfrm>
            <a:off x="5895206" y="3895902"/>
            <a:ext cx="128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Layer 4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</a:t>
            </a:r>
            <a:endParaRPr/>
          </a:p>
        </p:txBody>
      </p:sp>
      <p:sp>
        <p:nvSpPr>
          <p:cNvPr id="708" name="Shape 708"/>
          <p:cNvSpPr txBox="1"/>
          <p:nvPr/>
        </p:nvSpPr>
        <p:spPr>
          <a:xfrm>
            <a:off x="335550" y="1571684"/>
            <a:ext cx="2556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INPUT</a:t>
            </a:r>
            <a:endParaRPr sz="2400"/>
          </a:p>
        </p:txBody>
      </p:sp>
      <p:sp>
        <p:nvSpPr>
          <p:cNvPr id="709" name="Shape 709"/>
          <p:cNvSpPr txBox="1"/>
          <p:nvPr/>
        </p:nvSpPr>
        <p:spPr>
          <a:xfrm>
            <a:off x="7540550" y="1447800"/>
            <a:ext cx="843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Shape 710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a2c Architecture</a:t>
            </a:r>
            <a:endParaRPr/>
          </a:p>
        </p:txBody>
      </p:sp>
      <p:sp>
        <p:nvSpPr>
          <p:cNvPr id="711" name="Shape 711"/>
          <p:cNvSpPr txBox="1"/>
          <p:nvPr/>
        </p:nvSpPr>
        <p:spPr>
          <a:xfrm>
            <a:off x="3221400" y="2194225"/>
            <a:ext cx="12804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Torso</a:t>
            </a:r>
            <a:endParaRPr b="1" sz="2400">
              <a:solidFill>
                <a:srgbClr val="666666"/>
              </a:solidFill>
            </a:endParaRPr>
          </a:p>
        </p:txBody>
      </p:sp>
      <p:cxnSp>
        <p:nvCxnSpPr>
          <p:cNvPr id="712" name="Shape 712"/>
          <p:cNvCxnSpPr>
            <a:stCxn id="703" idx="0"/>
            <a:endCxn id="713" idx="2"/>
          </p:cNvCxnSpPr>
          <p:nvPr/>
        </p:nvCxnSpPr>
        <p:spPr>
          <a:xfrm>
            <a:off x="6519975" y="1022050"/>
            <a:ext cx="1784100" cy="592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14" name="Shape 714"/>
          <p:cNvCxnSpPr>
            <a:stCxn id="713" idx="2"/>
            <a:endCxn id="703" idx="2"/>
          </p:cNvCxnSpPr>
          <p:nvPr/>
        </p:nvCxnSpPr>
        <p:spPr>
          <a:xfrm flipH="1">
            <a:off x="6519975" y="1614250"/>
            <a:ext cx="1784100" cy="207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15" name="Shape 715"/>
          <p:cNvCxnSpPr>
            <a:stCxn id="716" idx="2"/>
            <a:endCxn id="703" idx="0"/>
          </p:cNvCxnSpPr>
          <p:nvPr/>
        </p:nvCxnSpPr>
        <p:spPr>
          <a:xfrm rot="10800000">
            <a:off x="6519975" y="1022050"/>
            <a:ext cx="1784100" cy="97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17" name="Shape 717"/>
          <p:cNvCxnSpPr>
            <a:stCxn id="716" idx="2"/>
            <a:endCxn id="703" idx="2"/>
          </p:cNvCxnSpPr>
          <p:nvPr/>
        </p:nvCxnSpPr>
        <p:spPr>
          <a:xfrm flipH="1">
            <a:off x="6519975" y="1995250"/>
            <a:ext cx="1784100" cy="169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18" name="Shape 718"/>
          <p:cNvCxnSpPr>
            <a:stCxn id="703" idx="2"/>
            <a:endCxn id="719" idx="2"/>
          </p:cNvCxnSpPr>
          <p:nvPr/>
        </p:nvCxnSpPr>
        <p:spPr>
          <a:xfrm flipH="1" rot="10800000">
            <a:off x="6519975" y="3214450"/>
            <a:ext cx="1784100" cy="47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20" name="Shape 720"/>
          <p:cNvCxnSpPr>
            <a:stCxn id="719" idx="2"/>
            <a:endCxn id="703" idx="0"/>
          </p:cNvCxnSpPr>
          <p:nvPr/>
        </p:nvCxnSpPr>
        <p:spPr>
          <a:xfrm rot="10800000">
            <a:off x="6519975" y="1022050"/>
            <a:ext cx="1784100" cy="219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21" name="Shape 721"/>
          <p:cNvCxnSpPr>
            <a:stCxn id="722" idx="2"/>
            <a:endCxn id="703" idx="0"/>
          </p:cNvCxnSpPr>
          <p:nvPr/>
        </p:nvCxnSpPr>
        <p:spPr>
          <a:xfrm rot="10800000">
            <a:off x="6519975" y="1022050"/>
            <a:ext cx="1784100" cy="257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23" name="Shape 723"/>
          <p:cNvCxnSpPr>
            <a:stCxn id="722" idx="2"/>
            <a:endCxn id="703" idx="2"/>
          </p:cNvCxnSpPr>
          <p:nvPr/>
        </p:nvCxnSpPr>
        <p:spPr>
          <a:xfrm flipH="1">
            <a:off x="6519975" y="3595450"/>
            <a:ext cx="1784100" cy="9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724" name="Shape 724"/>
          <p:cNvSpPr txBox="1"/>
          <p:nvPr/>
        </p:nvSpPr>
        <p:spPr>
          <a:xfrm>
            <a:off x="7816363" y="2194213"/>
            <a:ext cx="12804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Heads</a:t>
            </a:r>
            <a:endParaRPr b="1" sz="2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/>
          <p:nvPr/>
        </p:nvSpPr>
        <p:spPr>
          <a:xfrm>
            <a:off x="6373375" y="841350"/>
            <a:ext cx="13641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Shape 730"/>
          <p:cNvSpPr/>
          <p:nvPr/>
        </p:nvSpPr>
        <p:spPr>
          <a:xfrm>
            <a:off x="4540350" y="841350"/>
            <a:ext cx="15060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Shape 731"/>
          <p:cNvSpPr/>
          <p:nvPr/>
        </p:nvSpPr>
        <p:spPr>
          <a:xfrm>
            <a:off x="2787750" y="841350"/>
            <a:ext cx="15060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Shape 732"/>
          <p:cNvSpPr/>
          <p:nvPr/>
        </p:nvSpPr>
        <p:spPr>
          <a:xfrm>
            <a:off x="196951" y="841350"/>
            <a:ext cx="5508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Shape 733"/>
          <p:cNvSpPr/>
          <p:nvPr/>
        </p:nvSpPr>
        <p:spPr>
          <a:xfrm>
            <a:off x="958950" y="841350"/>
            <a:ext cx="15060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Shape 734"/>
          <p:cNvSpPr/>
          <p:nvPr/>
        </p:nvSpPr>
        <p:spPr>
          <a:xfrm>
            <a:off x="1051893" y="9029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Shape 735"/>
          <p:cNvSpPr/>
          <p:nvPr/>
        </p:nvSpPr>
        <p:spPr>
          <a:xfrm>
            <a:off x="1051893" y="122781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Shape 736"/>
          <p:cNvSpPr/>
          <p:nvPr/>
        </p:nvSpPr>
        <p:spPr>
          <a:xfrm>
            <a:off x="1051893" y="15295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Shape 737"/>
          <p:cNvSpPr/>
          <p:nvPr/>
        </p:nvSpPr>
        <p:spPr>
          <a:xfrm>
            <a:off x="1051893" y="1831325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Shape 738"/>
          <p:cNvSpPr/>
          <p:nvPr/>
        </p:nvSpPr>
        <p:spPr>
          <a:xfrm>
            <a:off x="1051893" y="21561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Shape 739"/>
          <p:cNvSpPr/>
          <p:nvPr/>
        </p:nvSpPr>
        <p:spPr>
          <a:xfrm>
            <a:off x="1051893" y="2481013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Shape 740"/>
          <p:cNvSpPr/>
          <p:nvPr/>
        </p:nvSpPr>
        <p:spPr>
          <a:xfrm>
            <a:off x="1051893" y="27827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Shape 741"/>
          <p:cNvSpPr/>
          <p:nvPr/>
        </p:nvSpPr>
        <p:spPr>
          <a:xfrm>
            <a:off x="1051893" y="30845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Shape 742"/>
          <p:cNvSpPr/>
          <p:nvPr/>
        </p:nvSpPr>
        <p:spPr>
          <a:xfrm>
            <a:off x="1051893" y="338628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Shape 743"/>
          <p:cNvSpPr/>
          <p:nvPr/>
        </p:nvSpPr>
        <p:spPr>
          <a:xfrm>
            <a:off x="1051893" y="37111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Shape 744"/>
          <p:cNvSpPr/>
          <p:nvPr/>
        </p:nvSpPr>
        <p:spPr>
          <a:xfrm>
            <a:off x="2872870" y="9029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Shape 745"/>
          <p:cNvSpPr/>
          <p:nvPr/>
        </p:nvSpPr>
        <p:spPr>
          <a:xfrm>
            <a:off x="2872870" y="122781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Shape 746"/>
          <p:cNvSpPr/>
          <p:nvPr/>
        </p:nvSpPr>
        <p:spPr>
          <a:xfrm>
            <a:off x="2872870" y="15295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Shape 747"/>
          <p:cNvSpPr/>
          <p:nvPr/>
        </p:nvSpPr>
        <p:spPr>
          <a:xfrm>
            <a:off x="2872870" y="1831325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Shape 748"/>
          <p:cNvSpPr/>
          <p:nvPr/>
        </p:nvSpPr>
        <p:spPr>
          <a:xfrm>
            <a:off x="2872870" y="21561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Shape 749"/>
          <p:cNvSpPr/>
          <p:nvPr/>
        </p:nvSpPr>
        <p:spPr>
          <a:xfrm>
            <a:off x="2872870" y="2481013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Shape 750"/>
          <p:cNvSpPr/>
          <p:nvPr/>
        </p:nvSpPr>
        <p:spPr>
          <a:xfrm>
            <a:off x="2872870" y="27827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Shape 751"/>
          <p:cNvSpPr/>
          <p:nvPr/>
        </p:nvSpPr>
        <p:spPr>
          <a:xfrm>
            <a:off x="2872870" y="30845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Shape 752"/>
          <p:cNvSpPr/>
          <p:nvPr/>
        </p:nvSpPr>
        <p:spPr>
          <a:xfrm>
            <a:off x="2872870" y="338628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Shape 753"/>
          <p:cNvSpPr/>
          <p:nvPr/>
        </p:nvSpPr>
        <p:spPr>
          <a:xfrm>
            <a:off x="2872870" y="37111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Shape 754"/>
          <p:cNvSpPr/>
          <p:nvPr/>
        </p:nvSpPr>
        <p:spPr>
          <a:xfrm>
            <a:off x="4633147" y="9029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Shape 755"/>
          <p:cNvSpPr/>
          <p:nvPr/>
        </p:nvSpPr>
        <p:spPr>
          <a:xfrm>
            <a:off x="4633147" y="122781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Shape 756"/>
          <p:cNvSpPr/>
          <p:nvPr/>
        </p:nvSpPr>
        <p:spPr>
          <a:xfrm>
            <a:off x="4633147" y="15295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Shape 757"/>
          <p:cNvSpPr/>
          <p:nvPr/>
        </p:nvSpPr>
        <p:spPr>
          <a:xfrm>
            <a:off x="4633147" y="1831325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Shape 758"/>
          <p:cNvSpPr/>
          <p:nvPr/>
        </p:nvSpPr>
        <p:spPr>
          <a:xfrm>
            <a:off x="4633147" y="21561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Shape 759"/>
          <p:cNvSpPr/>
          <p:nvPr/>
        </p:nvSpPr>
        <p:spPr>
          <a:xfrm>
            <a:off x="4633147" y="2481013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Shape 760"/>
          <p:cNvSpPr/>
          <p:nvPr/>
        </p:nvSpPr>
        <p:spPr>
          <a:xfrm>
            <a:off x="4633147" y="27827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Shape 761"/>
          <p:cNvSpPr/>
          <p:nvPr/>
        </p:nvSpPr>
        <p:spPr>
          <a:xfrm>
            <a:off x="4633147" y="30845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Shape 762"/>
          <p:cNvSpPr/>
          <p:nvPr/>
        </p:nvSpPr>
        <p:spPr>
          <a:xfrm>
            <a:off x="4633147" y="338628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Shape 763"/>
          <p:cNvSpPr/>
          <p:nvPr/>
        </p:nvSpPr>
        <p:spPr>
          <a:xfrm>
            <a:off x="4633147" y="37111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Shape 764"/>
          <p:cNvSpPr/>
          <p:nvPr/>
        </p:nvSpPr>
        <p:spPr>
          <a:xfrm>
            <a:off x="6454125" y="902969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Shape 765"/>
          <p:cNvSpPr/>
          <p:nvPr/>
        </p:nvSpPr>
        <p:spPr>
          <a:xfrm>
            <a:off x="6454125" y="1227812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Shape 766"/>
          <p:cNvSpPr/>
          <p:nvPr/>
        </p:nvSpPr>
        <p:spPr>
          <a:xfrm>
            <a:off x="6454125" y="1529569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Shape 767"/>
          <p:cNvSpPr/>
          <p:nvPr/>
        </p:nvSpPr>
        <p:spPr>
          <a:xfrm>
            <a:off x="6454125" y="1831325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Shape 768"/>
          <p:cNvSpPr/>
          <p:nvPr/>
        </p:nvSpPr>
        <p:spPr>
          <a:xfrm>
            <a:off x="6454125" y="2156169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Shape 769"/>
          <p:cNvSpPr/>
          <p:nvPr/>
        </p:nvSpPr>
        <p:spPr>
          <a:xfrm>
            <a:off x="6454125" y="2481013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Shape 770"/>
          <p:cNvSpPr/>
          <p:nvPr/>
        </p:nvSpPr>
        <p:spPr>
          <a:xfrm>
            <a:off x="6454125" y="2782769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Shape 771"/>
          <p:cNvSpPr/>
          <p:nvPr/>
        </p:nvSpPr>
        <p:spPr>
          <a:xfrm>
            <a:off x="6454125" y="3084526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Shape 772"/>
          <p:cNvSpPr/>
          <p:nvPr/>
        </p:nvSpPr>
        <p:spPr>
          <a:xfrm>
            <a:off x="6454125" y="3386282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Shape 773"/>
          <p:cNvSpPr/>
          <p:nvPr/>
        </p:nvSpPr>
        <p:spPr>
          <a:xfrm>
            <a:off x="6454125" y="3711126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Shape 774"/>
          <p:cNvSpPr/>
          <p:nvPr/>
        </p:nvSpPr>
        <p:spPr>
          <a:xfrm>
            <a:off x="1896126" y="2291049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Shape 775"/>
          <p:cNvSpPr/>
          <p:nvPr/>
        </p:nvSpPr>
        <p:spPr>
          <a:xfrm>
            <a:off x="3777802" y="2291049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Shape 776"/>
          <p:cNvSpPr/>
          <p:nvPr/>
        </p:nvSpPr>
        <p:spPr>
          <a:xfrm>
            <a:off x="5598779" y="2291049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Shape 777"/>
          <p:cNvSpPr txBox="1"/>
          <p:nvPr/>
        </p:nvSpPr>
        <p:spPr>
          <a:xfrm>
            <a:off x="873974" y="3819702"/>
            <a:ext cx="128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Layer 1</a:t>
            </a:r>
            <a:endParaRPr/>
          </a:p>
        </p:txBody>
      </p:sp>
      <p:sp>
        <p:nvSpPr>
          <p:cNvPr id="778" name="Shape 778"/>
          <p:cNvSpPr txBox="1"/>
          <p:nvPr/>
        </p:nvSpPr>
        <p:spPr>
          <a:xfrm>
            <a:off x="2694951" y="3819702"/>
            <a:ext cx="128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Layer 2</a:t>
            </a:r>
            <a:endParaRPr/>
          </a:p>
        </p:txBody>
      </p:sp>
      <p:sp>
        <p:nvSpPr>
          <p:cNvPr id="779" name="Shape 779"/>
          <p:cNvSpPr txBox="1"/>
          <p:nvPr/>
        </p:nvSpPr>
        <p:spPr>
          <a:xfrm>
            <a:off x="4515928" y="3819702"/>
            <a:ext cx="128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Layer 3</a:t>
            </a:r>
            <a:endParaRPr/>
          </a:p>
        </p:txBody>
      </p:sp>
      <p:sp>
        <p:nvSpPr>
          <p:cNvPr id="780" name="Shape 780"/>
          <p:cNvSpPr txBox="1"/>
          <p:nvPr/>
        </p:nvSpPr>
        <p:spPr>
          <a:xfrm>
            <a:off x="6276206" y="3819702"/>
            <a:ext cx="128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Layer 4</a:t>
            </a:r>
            <a:endParaRPr/>
          </a:p>
        </p:txBody>
      </p:sp>
      <p:sp>
        <p:nvSpPr>
          <p:cNvPr id="781" name="Shape 781"/>
          <p:cNvSpPr txBox="1"/>
          <p:nvPr/>
        </p:nvSpPr>
        <p:spPr>
          <a:xfrm>
            <a:off x="335550" y="1571684"/>
            <a:ext cx="2556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INPUT</a:t>
            </a:r>
            <a:endParaRPr sz="2400"/>
          </a:p>
        </p:txBody>
      </p:sp>
      <p:sp>
        <p:nvSpPr>
          <p:cNvPr id="782" name="Shape 782"/>
          <p:cNvSpPr txBox="1"/>
          <p:nvPr/>
        </p:nvSpPr>
        <p:spPr>
          <a:xfrm>
            <a:off x="7540550" y="1447800"/>
            <a:ext cx="843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Shape 783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a2c Torso is </a:t>
            </a:r>
            <a:r>
              <a:rPr lang="en"/>
              <a:t>Modularised for pathNet</a:t>
            </a:r>
            <a:endParaRPr/>
          </a:p>
        </p:txBody>
      </p:sp>
      <p:sp>
        <p:nvSpPr>
          <p:cNvPr id="784" name="Shape 784"/>
          <p:cNvSpPr txBox="1"/>
          <p:nvPr/>
        </p:nvSpPr>
        <p:spPr>
          <a:xfrm>
            <a:off x="4247950" y="4218375"/>
            <a:ext cx="10251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ReduceSum modules</a:t>
            </a:r>
            <a:endParaRPr sz="1100"/>
          </a:p>
        </p:txBody>
      </p:sp>
      <p:sp>
        <p:nvSpPr>
          <p:cNvPr id="785" name="Shape 785"/>
          <p:cNvSpPr/>
          <p:nvPr/>
        </p:nvSpPr>
        <p:spPr>
          <a:xfrm>
            <a:off x="4116251" y="4346174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Shape 786"/>
          <p:cNvSpPr/>
          <p:nvPr/>
        </p:nvSpPr>
        <p:spPr>
          <a:xfrm>
            <a:off x="5497750" y="4346176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Shape 787"/>
          <p:cNvSpPr txBox="1"/>
          <p:nvPr/>
        </p:nvSpPr>
        <p:spPr>
          <a:xfrm>
            <a:off x="5598900" y="4218375"/>
            <a:ext cx="10251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Linear layer modules</a:t>
            </a:r>
            <a:endParaRPr sz="1100"/>
          </a:p>
        </p:txBody>
      </p:sp>
      <p:sp>
        <p:nvSpPr>
          <p:cNvPr id="788" name="Shape 788"/>
          <p:cNvSpPr txBox="1"/>
          <p:nvPr/>
        </p:nvSpPr>
        <p:spPr>
          <a:xfrm>
            <a:off x="3183925" y="4218375"/>
            <a:ext cx="7761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Conv2D Modules</a:t>
            </a:r>
            <a:endParaRPr sz="1100"/>
          </a:p>
        </p:txBody>
      </p:sp>
      <p:sp>
        <p:nvSpPr>
          <p:cNvPr id="789" name="Shape 789"/>
          <p:cNvSpPr/>
          <p:nvPr/>
        </p:nvSpPr>
        <p:spPr>
          <a:xfrm>
            <a:off x="3052218" y="4346163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Shape 790"/>
          <p:cNvSpPr txBox="1"/>
          <p:nvPr/>
        </p:nvSpPr>
        <p:spPr>
          <a:xfrm>
            <a:off x="1559925" y="2277025"/>
            <a:ext cx="10251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ReduceSum module</a:t>
            </a:r>
            <a:endParaRPr sz="1100"/>
          </a:p>
        </p:txBody>
      </p:sp>
      <p:sp>
        <p:nvSpPr>
          <p:cNvPr id="791" name="Shape 791"/>
          <p:cNvSpPr txBox="1"/>
          <p:nvPr/>
        </p:nvSpPr>
        <p:spPr>
          <a:xfrm>
            <a:off x="1175525" y="3282100"/>
            <a:ext cx="7761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Conv2D Modules</a:t>
            </a:r>
            <a:endParaRPr sz="1100"/>
          </a:p>
        </p:txBody>
      </p:sp>
      <p:sp>
        <p:nvSpPr>
          <p:cNvPr id="792" name="Shape 792"/>
          <p:cNvSpPr txBox="1"/>
          <p:nvPr/>
        </p:nvSpPr>
        <p:spPr>
          <a:xfrm>
            <a:off x="3388725" y="2277025"/>
            <a:ext cx="10251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ReduceSum module</a:t>
            </a:r>
            <a:endParaRPr sz="1100"/>
          </a:p>
        </p:txBody>
      </p:sp>
      <p:sp>
        <p:nvSpPr>
          <p:cNvPr id="793" name="Shape 793"/>
          <p:cNvSpPr txBox="1"/>
          <p:nvPr/>
        </p:nvSpPr>
        <p:spPr>
          <a:xfrm>
            <a:off x="3004325" y="3282100"/>
            <a:ext cx="7761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Conv2D Modules</a:t>
            </a:r>
            <a:endParaRPr sz="1100"/>
          </a:p>
        </p:txBody>
      </p:sp>
      <p:sp>
        <p:nvSpPr>
          <p:cNvPr id="794" name="Shape 794"/>
          <p:cNvSpPr txBox="1"/>
          <p:nvPr/>
        </p:nvSpPr>
        <p:spPr>
          <a:xfrm>
            <a:off x="5141325" y="2277025"/>
            <a:ext cx="10251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ReduceSum module</a:t>
            </a:r>
            <a:endParaRPr sz="1100"/>
          </a:p>
        </p:txBody>
      </p:sp>
      <p:sp>
        <p:nvSpPr>
          <p:cNvPr id="795" name="Shape 795"/>
          <p:cNvSpPr txBox="1"/>
          <p:nvPr/>
        </p:nvSpPr>
        <p:spPr>
          <a:xfrm>
            <a:off x="4756925" y="3282100"/>
            <a:ext cx="7761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Conv2D Modules</a:t>
            </a:r>
            <a:endParaRPr sz="1100"/>
          </a:p>
        </p:txBody>
      </p:sp>
      <p:sp>
        <p:nvSpPr>
          <p:cNvPr id="796" name="Shape 796"/>
          <p:cNvSpPr txBox="1"/>
          <p:nvPr/>
        </p:nvSpPr>
        <p:spPr>
          <a:xfrm>
            <a:off x="6851300" y="2587725"/>
            <a:ext cx="10251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ReduceSum module</a:t>
            </a:r>
            <a:endParaRPr sz="1100"/>
          </a:p>
        </p:txBody>
      </p:sp>
      <p:sp>
        <p:nvSpPr>
          <p:cNvPr id="797" name="Shape 797"/>
          <p:cNvSpPr txBox="1"/>
          <p:nvPr/>
        </p:nvSpPr>
        <p:spPr>
          <a:xfrm>
            <a:off x="6585725" y="3282100"/>
            <a:ext cx="7761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Linear Modules</a:t>
            </a:r>
            <a:endParaRPr sz="1100"/>
          </a:p>
        </p:txBody>
      </p:sp>
      <p:sp>
        <p:nvSpPr>
          <p:cNvPr id="798" name="Shape 798"/>
          <p:cNvSpPr/>
          <p:nvPr/>
        </p:nvSpPr>
        <p:spPr>
          <a:xfrm>
            <a:off x="7979025" y="1117838"/>
            <a:ext cx="866700" cy="1122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Shape 799"/>
          <p:cNvSpPr/>
          <p:nvPr/>
        </p:nvSpPr>
        <p:spPr>
          <a:xfrm>
            <a:off x="8303950" y="19504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Shape 800"/>
          <p:cNvSpPr txBox="1"/>
          <p:nvPr/>
        </p:nvSpPr>
        <p:spPr>
          <a:xfrm>
            <a:off x="8386775" y="1481088"/>
            <a:ext cx="4587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丌</a:t>
            </a:r>
            <a:endParaRPr/>
          </a:p>
        </p:txBody>
      </p:sp>
      <p:sp>
        <p:nvSpPr>
          <p:cNvPr id="801" name="Shape 801"/>
          <p:cNvSpPr txBox="1"/>
          <p:nvPr/>
        </p:nvSpPr>
        <p:spPr>
          <a:xfrm>
            <a:off x="8430025" y="1865488"/>
            <a:ext cx="3939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802" name="Shape 802"/>
          <p:cNvSpPr txBox="1"/>
          <p:nvPr/>
        </p:nvSpPr>
        <p:spPr>
          <a:xfrm>
            <a:off x="8055225" y="1062463"/>
            <a:ext cx="802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Source Game</a:t>
            </a:r>
            <a:endParaRPr sz="1200"/>
          </a:p>
        </p:txBody>
      </p:sp>
      <p:sp>
        <p:nvSpPr>
          <p:cNvPr id="803" name="Shape 803"/>
          <p:cNvSpPr/>
          <p:nvPr/>
        </p:nvSpPr>
        <p:spPr>
          <a:xfrm>
            <a:off x="8303950" y="15694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04" name="Shape 804"/>
          <p:cNvCxnSpPr>
            <a:stCxn id="805" idx="0"/>
            <a:endCxn id="803" idx="2"/>
          </p:cNvCxnSpPr>
          <p:nvPr/>
        </p:nvCxnSpPr>
        <p:spPr>
          <a:xfrm flipH="1" rot="10800000">
            <a:off x="7388179" y="1653161"/>
            <a:ext cx="915900" cy="67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6" name="Shape 806"/>
          <p:cNvCxnSpPr>
            <a:stCxn id="803" idx="2"/>
            <a:endCxn id="805" idx="2"/>
          </p:cNvCxnSpPr>
          <p:nvPr/>
        </p:nvCxnSpPr>
        <p:spPr>
          <a:xfrm flipH="1">
            <a:off x="7388050" y="1653264"/>
            <a:ext cx="915900" cy="76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7" name="Shape 807"/>
          <p:cNvCxnSpPr>
            <a:stCxn id="799" idx="2"/>
            <a:endCxn id="805" idx="0"/>
          </p:cNvCxnSpPr>
          <p:nvPr/>
        </p:nvCxnSpPr>
        <p:spPr>
          <a:xfrm flipH="1">
            <a:off x="7388050" y="2034264"/>
            <a:ext cx="915900" cy="29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8" name="Shape 808"/>
          <p:cNvCxnSpPr>
            <a:stCxn id="799" idx="2"/>
            <a:endCxn id="805" idx="2"/>
          </p:cNvCxnSpPr>
          <p:nvPr/>
        </p:nvCxnSpPr>
        <p:spPr>
          <a:xfrm flipH="1">
            <a:off x="7388050" y="2034264"/>
            <a:ext cx="915900" cy="38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05" name="Shape 805"/>
          <p:cNvSpPr/>
          <p:nvPr/>
        </p:nvSpPr>
        <p:spPr>
          <a:xfrm>
            <a:off x="7322329" y="2329961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Shape 809"/>
          <p:cNvSpPr/>
          <p:nvPr/>
        </p:nvSpPr>
        <p:spPr>
          <a:xfrm>
            <a:off x="7979025" y="2718038"/>
            <a:ext cx="866700" cy="1122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Shape 810"/>
          <p:cNvSpPr/>
          <p:nvPr/>
        </p:nvSpPr>
        <p:spPr>
          <a:xfrm>
            <a:off x="8303950" y="35506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Shape 811"/>
          <p:cNvSpPr txBox="1"/>
          <p:nvPr/>
        </p:nvSpPr>
        <p:spPr>
          <a:xfrm>
            <a:off x="8386775" y="3081288"/>
            <a:ext cx="4587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丌</a:t>
            </a:r>
            <a:endParaRPr/>
          </a:p>
        </p:txBody>
      </p:sp>
      <p:sp>
        <p:nvSpPr>
          <p:cNvPr id="812" name="Shape 812"/>
          <p:cNvSpPr txBox="1"/>
          <p:nvPr/>
        </p:nvSpPr>
        <p:spPr>
          <a:xfrm>
            <a:off x="8430025" y="3465688"/>
            <a:ext cx="3939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813" name="Shape 813"/>
          <p:cNvSpPr txBox="1"/>
          <p:nvPr/>
        </p:nvSpPr>
        <p:spPr>
          <a:xfrm>
            <a:off x="8055225" y="2662663"/>
            <a:ext cx="802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Target Game</a:t>
            </a:r>
            <a:endParaRPr sz="1200"/>
          </a:p>
        </p:txBody>
      </p:sp>
      <p:sp>
        <p:nvSpPr>
          <p:cNvPr id="814" name="Shape 814"/>
          <p:cNvSpPr/>
          <p:nvPr/>
        </p:nvSpPr>
        <p:spPr>
          <a:xfrm>
            <a:off x="8303950" y="31696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15" name="Shape 815"/>
          <p:cNvCxnSpPr>
            <a:stCxn id="805" idx="0"/>
            <a:endCxn id="814" idx="2"/>
          </p:cNvCxnSpPr>
          <p:nvPr/>
        </p:nvCxnSpPr>
        <p:spPr>
          <a:xfrm>
            <a:off x="7388179" y="2329961"/>
            <a:ext cx="915900" cy="92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6" name="Shape 816"/>
          <p:cNvCxnSpPr>
            <a:stCxn id="814" idx="2"/>
            <a:endCxn id="805" idx="2"/>
          </p:cNvCxnSpPr>
          <p:nvPr/>
        </p:nvCxnSpPr>
        <p:spPr>
          <a:xfrm rot="10800000">
            <a:off x="7388050" y="2422464"/>
            <a:ext cx="915900" cy="83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7" name="Shape 817"/>
          <p:cNvCxnSpPr>
            <a:stCxn id="810" idx="2"/>
            <a:endCxn id="805" idx="0"/>
          </p:cNvCxnSpPr>
          <p:nvPr/>
        </p:nvCxnSpPr>
        <p:spPr>
          <a:xfrm rot="10800000">
            <a:off x="7388050" y="2330064"/>
            <a:ext cx="915900" cy="130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8" name="Shape 818"/>
          <p:cNvCxnSpPr>
            <a:stCxn id="810" idx="2"/>
            <a:endCxn id="805" idx="2"/>
          </p:cNvCxnSpPr>
          <p:nvPr/>
        </p:nvCxnSpPr>
        <p:spPr>
          <a:xfrm rot="10800000">
            <a:off x="7388050" y="2422464"/>
            <a:ext cx="915900" cy="121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19" name="Shape 819"/>
          <p:cNvSpPr txBox="1"/>
          <p:nvPr/>
        </p:nvSpPr>
        <p:spPr>
          <a:xfrm>
            <a:off x="1156975" y="1066975"/>
            <a:ext cx="64128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Skip</a:t>
            </a:r>
            <a:endParaRPr b="1"/>
          </a:p>
        </p:txBody>
      </p:sp>
      <p:sp>
        <p:nvSpPr>
          <p:cNvPr id="820" name="Shape 820"/>
          <p:cNvSpPr txBox="1"/>
          <p:nvPr/>
        </p:nvSpPr>
        <p:spPr>
          <a:xfrm>
            <a:off x="1156988" y="1675875"/>
            <a:ext cx="64128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Residual</a:t>
            </a:r>
            <a:r>
              <a:rPr lang="en"/>
              <a:t> </a:t>
            </a:r>
            <a:endParaRPr/>
          </a:p>
        </p:txBody>
      </p:sp>
      <p:sp>
        <p:nvSpPr>
          <p:cNvPr id="821" name="Shape 821"/>
          <p:cNvSpPr txBox="1"/>
          <p:nvPr/>
        </p:nvSpPr>
        <p:spPr>
          <a:xfrm>
            <a:off x="1156988" y="1364088"/>
            <a:ext cx="64128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Linear </a:t>
            </a:r>
            <a:endParaRPr b="1"/>
          </a:p>
        </p:txBody>
      </p:sp>
      <p:sp>
        <p:nvSpPr>
          <p:cNvPr id="822" name="Shape 822"/>
          <p:cNvSpPr txBox="1"/>
          <p:nvPr/>
        </p:nvSpPr>
        <p:spPr>
          <a:xfrm>
            <a:off x="1156988" y="736225"/>
            <a:ext cx="64128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Conv</a:t>
            </a:r>
            <a:endParaRPr b="1"/>
          </a:p>
        </p:txBody>
      </p:sp>
      <p:sp>
        <p:nvSpPr>
          <p:cNvPr id="823" name="Shape 823"/>
          <p:cNvSpPr txBox="1"/>
          <p:nvPr/>
        </p:nvSpPr>
        <p:spPr>
          <a:xfrm>
            <a:off x="1156975" y="1979150"/>
            <a:ext cx="64128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Etc</a:t>
            </a:r>
            <a:endParaRPr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/>
          <p:nvPr/>
        </p:nvSpPr>
        <p:spPr>
          <a:xfrm>
            <a:off x="683475" y="4030625"/>
            <a:ext cx="7586700" cy="2334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Shape 829"/>
          <p:cNvSpPr/>
          <p:nvPr/>
        </p:nvSpPr>
        <p:spPr>
          <a:xfrm>
            <a:off x="6373375" y="841350"/>
            <a:ext cx="13641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Shape 830"/>
          <p:cNvSpPr/>
          <p:nvPr/>
        </p:nvSpPr>
        <p:spPr>
          <a:xfrm>
            <a:off x="4540350" y="841350"/>
            <a:ext cx="15060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Shape 831"/>
          <p:cNvSpPr/>
          <p:nvPr/>
        </p:nvSpPr>
        <p:spPr>
          <a:xfrm>
            <a:off x="2787750" y="841350"/>
            <a:ext cx="15060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Shape 832"/>
          <p:cNvSpPr/>
          <p:nvPr/>
        </p:nvSpPr>
        <p:spPr>
          <a:xfrm>
            <a:off x="958950" y="841350"/>
            <a:ext cx="15060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Shape 833"/>
          <p:cNvSpPr/>
          <p:nvPr/>
        </p:nvSpPr>
        <p:spPr>
          <a:xfrm>
            <a:off x="1051893" y="9029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Shape 834"/>
          <p:cNvSpPr/>
          <p:nvPr/>
        </p:nvSpPr>
        <p:spPr>
          <a:xfrm>
            <a:off x="1051893" y="1227812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Shape 835"/>
          <p:cNvSpPr/>
          <p:nvPr/>
        </p:nvSpPr>
        <p:spPr>
          <a:xfrm>
            <a:off x="1051893" y="15295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Shape 836"/>
          <p:cNvSpPr/>
          <p:nvPr/>
        </p:nvSpPr>
        <p:spPr>
          <a:xfrm>
            <a:off x="1051893" y="1831325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Shape 837"/>
          <p:cNvSpPr/>
          <p:nvPr/>
        </p:nvSpPr>
        <p:spPr>
          <a:xfrm>
            <a:off x="1051893" y="21561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Shape 838"/>
          <p:cNvSpPr/>
          <p:nvPr/>
        </p:nvSpPr>
        <p:spPr>
          <a:xfrm>
            <a:off x="1051893" y="2481013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Shape 839"/>
          <p:cNvSpPr/>
          <p:nvPr/>
        </p:nvSpPr>
        <p:spPr>
          <a:xfrm>
            <a:off x="1051893" y="27827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Shape 840"/>
          <p:cNvSpPr/>
          <p:nvPr/>
        </p:nvSpPr>
        <p:spPr>
          <a:xfrm>
            <a:off x="1051893" y="30845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Shape 841"/>
          <p:cNvSpPr/>
          <p:nvPr/>
        </p:nvSpPr>
        <p:spPr>
          <a:xfrm>
            <a:off x="1051893" y="3386282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Shape 842"/>
          <p:cNvSpPr/>
          <p:nvPr/>
        </p:nvSpPr>
        <p:spPr>
          <a:xfrm>
            <a:off x="1051893" y="37111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Shape 843"/>
          <p:cNvSpPr/>
          <p:nvPr/>
        </p:nvSpPr>
        <p:spPr>
          <a:xfrm>
            <a:off x="2872870" y="9029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Shape 844"/>
          <p:cNvSpPr/>
          <p:nvPr/>
        </p:nvSpPr>
        <p:spPr>
          <a:xfrm>
            <a:off x="2872870" y="122781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Shape 845"/>
          <p:cNvSpPr/>
          <p:nvPr/>
        </p:nvSpPr>
        <p:spPr>
          <a:xfrm>
            <a:off x="2872870" y="15295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Shape 846"/>
          <p:cNvSpPr/>
          <p:nvPr/>
        </p:nvSpPr>
        <p:spPr>
          <a:xfrm>
            <a:off x="2872870" y="1831325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Shape 847"/>
          <p:cNvSpPr/>
          <p:nvPr/>
        </p:nvSpPr>
        <p:spPr>
          <a:xfrm>
            <a:off x="2872870" y="21561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Shape 848"/>
          <p:cNvSpPr/>
          <p:nvPr/>
        </p:nvSpPr>
        <p:spPr>
          <a:xfrm>
            <a:off x="2872870" y="2481013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Shape 849"/>
          <p:cNvSpPr/>
          <p:nvPr/>
        </p:nvSpPr>
        <p:spPr>
          <a:xfrm>
            <a:off x="2872870" y="27827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Shape 850"/>
          <p:cNvSpPr/>
          <p:nvPr/>
        </p:nvSpPr>
        <p:spPr>
          <a:xfrm>
            <a:off x="2872870" y="30845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Shape 851"/>
          <p:cNvSpPr/>
          <p:nvPr/>
        </p:nvSpPr>
        <p:spPr>
          <a:xfrm>
            <a:off x="2872870" y="338628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Shape 852"/>
          <p:cNvSpPr/>
          <p:nvPr/>
        </p:nvSpPr>
        <p:spPr>
          <a:xfrm>
            <a:off x="2872870" y="3711126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Shape 853"/>
          <p:cNvSpPr/>
          <p:nvPr/>
        </p:nvSpPr>
        <p:spPr>
          <a:xfrm>
            <a:off x="4633147" y="9029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Shape 854"/>
          <p:cNvSpPr/>
          <p:nvPr/>
        </p:nvSpPr>
        <p:spPr>
          <a:xfrm>
            <a:off x="4633147" y="1227812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Shape 855"/>
          <p:cNvSpPr/>
          <p:nvPr/>
        </p:nvSpPr>
        <p:spPr>
          <a:xfrm>
            <a:off x="4633147" y="15295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Shape 856"/>
          <p:cNvSpPr/>
          <p:nvPr/>
        </p:nvSpPr>
        <p:spPr>
          <a:xfrm>
            <a:off x="4633147" y="1831325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Shape 857"/>
          <p:cNvSpPr/>
          <p:nvPr/>
        </p:nvSpPr>
        <p:spPr>
          <a:xfrm>
            <a:off x="4633147" y="21561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Shape 858"/>
          <p:cNvSpPr/>
          <p:nvPr/>
        </p:nvSpPr>
        <p:spPr>
          <a:xfrm>
            <a:off x="4633147" y="2481013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Shape 859"/>
          <p:cNvSpPr/>
          <p:nvPr/>
        </p:nvSpPr>
        <p:spPr>
          <a:xfrm>
            <a:off x="4633147" y="27827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Shape 860"/>
          <p:cNvSpPr/>
          <p:nvPr/>
        </p:nvSpPr>
        <p:spPr>
          <a:xfrm>
            <a:off x="4633147" y="30845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Shape 861"/>
          <p:cNvSpPr/>
          <p:nvPr/>
        </p:nvSpPr>
        <p:spPr>
          <a:xfrm>
            <a:off x="4633147" y="338628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Shape 862"/>
          <p:cNvSpPr/>
          <p:nvPr/>
        </p:nvSpPr>
        <p:spPr>
          <a:xfrm>
            <a:off x="4633147" y="37111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Shape 863"/>
          <p:cNvSpPr/>
          <p:nvPr/>
        </p:nvSpPr>
        <p:spPr>
          <a:xfrm>
            <a:off x="6454125" y="902969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Shape 864"/>
          <p:cNvSpPr/>
          <p:nvPr/>
        </p:nvSpPr>
        <p:spPr>
          <a:xfrm>
            <a:off x="6454125" y="1227812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Shape 865"/>
          <p:cNvSpPr/>
          <p:nvPr/>
        </p:nvSpPr>
        <p:spPr>
          <a:xfrm>
            <a:off x="6454125" y="15295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Shape 866"/>
          <p:cNvSpPr/>
          <p:nvPr/>
        </p:nvSpPr>
        <p:spPr>
          <a:xfrm>
            <a:off x="6454125" y="1831325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Shape 867"/>
          <p:cNvSpPr/>
          <p:nvPr/>
        </p:nvSpPr>
        <p:spPr>
          <a:xfrm>
            <a:off x="6454125" y="21561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Shape 868"/>
          <p:cNvSpPr/>
          <p:nvPr/>
        </p:nvSpPr>
        <p:spPr>
          <a:xfrm>
            <a:off x="6454125" y="2481013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Shape 869"/>
          <p:cNvSpPr/>
          <p:nvPr/>
        </p:nvSpPr>
        <p:spPr>
          <a:xfrm>
            <a:off x="6454125" y="2782769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Shape 870"/>
          <p:cNvSpPr/>
          <p:nvPr/>
        </p:nvSpPr>
        <p:spPr>
          <a:xfrm>
            <a:off x="6454125" y="3084526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Shape 871"/>
          <p:cNvSpPr/>
          <p:nvPr/>
        </p:nvSpPr>
        <p:spPr>
          <a:xfrm>
            <a:off x="6454125" y="3386282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Shape 872"/>
          <p:cNvSpPr/>
          <p:nvPr/>
        </p:nvSpPr>
        <p:spPr>
          <a:xfrm>
            <a:off x="6454125" y="3711126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Shape 873"/>
          <p:cNvSpPr txBox="1"/>
          <p:nvPr/>
        </p:nvSpPr>
        <p:spPr>
          <a:xfrm>
            <a:off x="7540550" y="1447800"/>
            <a:ext cx="843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Shape 874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/>
              <a:t>Genotype</a:t>
            </a:r>
            <a:r>
              <a:rPr lang="en"/>
              <a:t> Specifies a Subset of Modules To Use</a:t>
            </a:r>
            <a:endParaRPr/>
          </a:p>
        </p:txBody>
      </p:sp>
      <p:sp>
        <p:nvSpPr>
          <p:cNvPr id="875" name="Shape 875"/>
          <p:cNvSpPr/>
          <p:nvPr/>
        </p:nvSpPr>
        <p:spPr>
          <a:xfrm>
            <a:off x="1896126" y="2291049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Shape 876"/>
          <p:cNvSpPr/>
          <p:nvPr/>
        </p:nvSpPr>
        <p:spPr>
          <a:xfrm>
            <a:off x="3777802" y="2291049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Shape 877"/>
          <p:cNvSpPr/>
          <p:nvPr/>
        </p:nvSpPr>
        <p:spPr>
          <a:xfrm>
            <a:off x="5598779" y="2291049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Shape 878"/>
          <p:cNvSpPr/>
          <p:nvPr/>
        </p:nvSpPr>
        <p:spPr>
          <a:xfrm>
            <a:off x="904250" y="1069525"/>
            <a:ext cx="408300" cy="418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Shape 879"/>
          <p:cNvSpPr/>
          <p:nvPr/>
        </p:nvSpPr>
        <p:spPr>
          <a:xfrm>
            <a:off x="904250" y="1983925"/>
            <a:ext cx="408300" cy="418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Shape 880"/>
          <p:cNvSpPr/>
          <p:nvPr/>
        </p:nvSpPr>
        <p:spPr>
          <a:xfrm>
            <a:off x="904250" y="2288725"/>
            <a:ext cx="408300" cy="418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Shape 881"/>
          <p:cNvSpPr/>
          <p:nvPr/>
        </p:nvSpPr>
        <p:spPr>
          <a:xfrm>
            <a:off x="904250" y="3203125"/>
            <a:ext cx="408300" cy="418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Shape 882"/>
          <p:cNvSpPr/>
          <p:nvPr/>
        </p:nvSpPr>
        <p:spPr>
          <a:xfrm>
            <a:off x="2704225" y="1366650"/>
            <a:ext cx="408300" cy="418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3" name="Shape 883"/>
          <p:cNvSpPr/>
          <p:nvPr/>
        </p:nvSpPr>
        <p:spPr>
          <a:xfrm>
            <a:off x="2704225" y="1671450"/>
            <a:ext cx="408300" cy="418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Shape 884"/>
          <p:cNvSpPr/>
          <p:nvPr/>
        </p:nvSpPr>
        <p:spPr>
          <a:xfrm>
            <a:off x="2704225" y="2281050"/>
            <a:ext cx="408300" cy="418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Shape 885"/>
          <p:cNvSpPr/>
          <p:nvPr/>
        </p:nvSpPr>
        <p:spPr>
          <a:xfrm>
            <a:off x="2704225" y="3548225"/>
            <a:ext cx="408300" cy="418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Shape 886"/>
          <p:cNvSpPr/>
          <p:nvPr/>
        </p:nvSpPr>
        <p:spPr>
          <a:xfrm>
            <a:off x="4525200" y="1053375"/>
            <a:ext cx="408300" cy="418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Shape 887"/>
          <p:cNvSpPr/>
          <p:nvPr/>
        </p:nvSpPr>
        <p:spPr>
          <a:xfrm>
            <a:off x="4494850" y="1366663"/>
            <a:ext cx="408300" cy="418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Shape 888"/>
          <p:cNvSpPr/>
          <p:nvPr/>
        </p:nvSpPr>
        <p:spPr>
          <a:xfrm>
            <a:off x="6330300" y="1366650"/>
            <a:ext cx="408300" cy="418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Shape 889"/>
          <p:cNvSpPr/>
          <p:nvPr/>
        </p:nvSpPr>
        <p:spPr>
          <a:xfrm>
            <a:off x="6315913" y="1993275"/>
            <a:ext cx="408300" cy="418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Shape 890"/>
          <p:cNvSpPr/>
          <p:nvPr/>
        </p:nvSpPr>
        <p:spPr>
          <a:xfrm>
            <a:off x="6315813" y="2921625"/>
            <a:ext cx="408300" cy="418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Shape 891"/>
          <p:cNvSpPr txBox="1"/>
          <p:nvPr/>
        </p:nvSpPr>
        <p:spPr>
          <a:xfrm>
            <a:off x="475550" y="3931375"/>
            <a:ext cx="77310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[1, 4, 5, 8],                     [2, 3, 5, 9],                   [1, 2, 2, 2],                   [2, 4, 4, 7]   =   Genotype</a:t>
            </a:r>
            <a:endParaRPr>
              <a:highlight>
                <a:srgbClr val="CC0000"/>
              </a:highlight>
            </a:endParaRPr>
          </a:p>
        </p:txBody>
      </p:sp>
      <p:sp>
        <p:nvSpPr>
          <p:cNvPr id="892" name="Shape 892"/>
          <p:cNvSpPr txBox="1"/>
          <p:nvPr/>
        </p:nvSpPr>
        <p:spPr>
          <a:xfrm>
            <a:off x="531800" y="761625"/>
            <a:ext cx="2484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893" name="Shape 893"/>
          <p:cNvSpPr txBox="1"/>
          <p:nvPr/>
        </p:nvSpPr>
        <p:spPr>
          <a:xfrm>
            <a:off x="531800" y="1066425"/>
            <a:ext cx="2484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Shape 894"/>
          <p:cNvSpPr txBox="1"/>
          <p:nvPr/>
        </p:nvSpPr>
        <p:spPr>
          <a:xfrm>
            <a:off x="531800" y="1371225"/>
            <a:ext cx="2484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Shape 895"/>
          <p:cNvSpPr txBox="1"/>
          <p:nvPr/>
        </p:nvSpPr>
        <p:spPr>
          <a:xfrm>
            <a:off x="531800" y="1676025"/>
            <a:ext cx="2484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Shape 896"/>
          <p:cNvSpPr txBox="1"/>
          <p:nvPr/>
        </p:nvSpPr>
        <p:spPr>
          <a:xfrm>
            <a:off x="531800" y="1980825"/>
            <a:ext cx="2484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Shape 897"/>
          <p:cNvSpPr txBox="1"/>
          <p:nvPr/>
        </p:nvSpPr>
        <p:spPr>
          <a:xfrm>
            <a:off x="531800" y="2285625"/>
            <a:ext cx="2484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Shape 898"/>
          <p:cNvSpPr txBox="1"/>
          <p:nvPr/>
        </p:nvSpPr>
        <p:spPr>
          <a:xfrm>
            <a:off x="531800" y="2590425"/>
            <a:ext cx="2484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Shape 899"/>
          <p:cNvSpPr txBox="1"/>
          <p:nvPr/>
        </p:nvSpPr>
        <p:spPr>
          <a:xfrm>
            <a:off x="531800" y="2895225"/>
            <a:ext cx="2484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Shape 900"/>
          <p:cNvSpPr txBox="1"/>
          <p:nvPr/>
        </p:nvSpPr>
        <p:spPr>
          <a:xfrm>
            <a:off x="531800" y="3200025"/>
            <a:ext cx="2484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1" name="Shape 901"/>
          <p:cNvSpPr txBox="1"/>
          <p:nvPr/>
        </p:nvSpPr>
        <p:spPr>
          <a:xfrm>
            <a:off x="531800" y="3504825"/>
            <a:ext cx="2484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Shape 902"/>
          <p:cNvSpPr txBox="1"/>
          <p:nvPr/>
        </p:nvSpPr>
        <p:spPr>
          <a:xfrm>
            <a:off x="4247950" y="4218375"/>
            <a:ext cx="10251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ReduceSum modules</a:t>
            </a:r>
            <a:endParaRPr sz="1100"/>
          </a:p>
        </p:txBody>
      </p:sp>
      <p:sp>
        <p:nvSpPr>
          <p:cNvPr id="903" name="Shape 903"/>
          <p:cNvSpPr/>
          <p:nvPr/>
        </p:nvSpPr>
        <p:spPr>
          <a:xfrm>
            <a:off x="4116251" y="4346174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Shape 904"/>
          <p:cNvSpPr/>
          <p:nvPr/>
        </p:nvSpPr>
        <p:spPr>
          <a:xfrm>
            <a:off x="5497750" y="4346176"/>
            <a:ext cx="131700" cy="924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Shape 905"/>
          <p:cNvSpPr txBox="1"/>
          <p:nvPr/>
        </p:nvSpPr>
        <p:spPr>
          <a:xfrm>
            <a:off x="5598900" y="4218375"/>
            <a:ext cx="10251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Linear layer modules</a:t>
            </a:r>
            <a:endParaRPr sz="1100"/>
          </a:p>
        </p:txBody>
      </p:sp>
      <p:sp>
        <p:nvSpPr>
          <p:cNvPr id="906" name="Shape 906"/>
          <p:cNvSpPr txBox="1"/>
          <p:nvPr/>
        </p:nvSpPr>
        <p:spPr>
          <a:xfrm>
            <a:off x="3183925" y="4218375"/>
            <a:ext cx="7761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Conv2D Modules</a:t>
            </a:r>
            <a:endParaRPr sz="1100"/>
          </a:p>
        </p:txBody>
      </p:sp>
      <p:sp>
        <p:nvSpPr>
          <p:cNvPr id="907" name="Shape 907"/>
          <p:cNvSpPr/>
          <p:nvPr/>
        </p:nvSpPr>
        <p:spPr>
          <a:xfrm>
            <a:off x="3052218" y="4346163"/>
            <a:ext cx="131700" cy="924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8" name="Shape 908"/>
          <p:cNvSpPr/>
          <p:nvPr/>
        </p:nvSpPr>
        <p:spPr>
          <a:xfrm>
            <a:off x="6739570" y="4346176"/>
            <a:ext cx="131700" cy="92400"/>
          </a:xfrm>
          <a:prstGeom prst="rect">
            <a:avLst/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Shape 909"/>
          <p:cNvSpPr txBox="1"/>
          <p:nvPr/>
        </p:nvSpPr>
        <p:spPr>
          <a:xfrm>
            <a:off x="6879250" y="4218375"/>
            <a:ext cx="7368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Active modules</a:t>
            </a:r>
            <a:endParaRPr sz="1100"/>
          </a:p>
        </p:txBody>
      </p:sp>
      <p:sp>
        <p:nvSpPr>
          <p:cNvPr id="910" name="Shape 910"/>
          <p:cNvSpPr/>
          <p:nvPr/>
        </p:nvSpPr>
        <p:spPr>
          <a:xfrm>
            <a:off x="7979025" y="1117838"/>
            <a:ext cx="866700" cy="1122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Shape 911"/>
          <p:cNvSpPr/>
          <p:nvPr/>
        </p:nvSpPr>
        <p:spPr>
          <a:xfrm>
            <a:off x="8303950" y="19504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2" name="Shape 912"/>
          <p:cNvSpPr txBox="1"/>
          <p:nvPr/>
        </p:nvSpPr>
        <p:spPr>
          <a:xfrm>
            <a:off x="8386775" y="1481088"/>
            <a:ext cx="4587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丌</a:t>
            </a:r>
            <a:endParaRPr/>
          </a:p>
        </p:txBody>
      </p:sp>
      <p:sp>
        <p:nvSpPr>
          <p:cNvPr id="913" name="Shape 913"/>
          <p:cNvSpPr txBox="1"/>
          <p:nvPr/>
        </p:nvSpPr>
        <p:spPr>
          <a:xfrm>
            <a:off x="8430025" y="1865488"/>
            <a:ext cx="3939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914" name="Shape 914"/>
          <p:cNvSpPr txBox="1"/>
          <p:nvPr/>
        </p:nvSpPr>
        <p:spPr>
          <a:xfrm>
            <a:off x="8055225" y="1062463"/>
            <a:ext cx="802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Source Game</a:t>
            </a:r>
            <a:endParaRPr sz="1200"/>
          </a:p>
        </p:txBody>
      </p:sp>
      <p:sp>
        <p:nvSpPr>
          <p:cNvPr id="915" name="Shape 915"/>
          <p:cNvSpPr/>
          <p:nvPr/>
        </p:nvSpPr>
        <p:spPr>
          <a:xfrm>
            <a:off x="8303950" y="15694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16" name="Shape 916"/>
          <p:cNvCxnSpPr>
            <a:stCxn id="917" idx="0"/>
            <a:endCxn id="915" idx="2"/>
          </p:cNvCxnSpPr>
          <p:nvPr/>
        </p:nvCxnSpPr>
        <p:spPr>
          <a:xfrm flipH="1" rot="10800000">
            <a:off x="7388179" y="1653161"/>
            <a:ext cx="915900" cy="67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8" name="Shape 918"/>
          <p:cNvCxnSpPr>
            <a:stCxn id="915" idx="2"/>
            <a:endCxn id="917" idx="2"/>
          </p:cNvCxnSpPr>
          <p:nvPr/>
        </p:nvCxnSpPr>
        <p:spPr>
          <a:xfrm flipH="1">
            <a:off x="7388050" y="1653264"/>
            <a:ext cx="915900" cy="76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19" name="Shape 919"/>
          <p:cNvCxnSpPr>
            <a:stCxn id="911" idx="2"/>
            <a:endCxn id="917" idx="0"/>
          </p:cNvCxnSpPr>
          <p:nvPr/>
        </p:nvCxnSpPr>
        <p:spPr>
          <a:xfrm flipH="1">
            <a:off x="7388050" y="2034264"/>
            <a:ext cx="915900" cy="29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0" name="Shape 920"/>
          <p:cNvCxnSpPr>
            <a:stCxn id="911" idx="2"/>
            <a:endCxn id="917" idx="2"/>
          </p:cNvCxnSpPr>
          <p:nvPr/>
        </p:nvCxnSpPr>
        <p:spPr>
          <a:xfrm flipH="1">
            <a:off x="7388050" y="2034264"/>
            <a:ext cx="915900" cy="38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917" name="Shape 917"/>
          <p:cNvSpPr/>
          <p:nvPr/>
        </p:nvSpPr>
        <p:spPr>
          <a:xfrm>
            <a:off x="7322329" y="2329961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Shape 921"/>
          <p:cNvSpPr/>
          <p:nvPr/>
        </p:nvSpPr>
        <p:spPr>
          <a:xfrm>
            <a:off x="7979025" y="2718038"/>
            <a:ext cx="866700" cy="1122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Shape 922"/>
          <p:cNvSpPr/>
          <p:nvPr/>
        </p:nvSpPr>
        <p:spPr>
          <a:xfrm>
            <a:off x="8303950" y="35506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Shape 923"/>
          <p:cNvSpPr txBox="1"/>
          <p:nvPr/>
        </p:nvSpPr>
        <p:spPr>
          <a:xfrm>
            <a:off x="8386775" y="3081288"/>
            <a:ext cx="4587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丌</a:t>
            </a:r>
            <a:endParaRPr/>
          </a:p>
        </p:txBody>
      </p:sp>
      <p:sp>
        <p:nvSpPr>
          <p:cNvPr id="924" name="Shape 924"/>
          <p:cNvSpPr txBox="1"/>
          <p:nvPr/>
        </p:nvSpPr>
        <p:spPr>
          <a:xfrm>
            <a:off x="8430025" y="3465688"/>
            <a:ext cx="3939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925" name="Shape 925"/>
          <p:cNvSpPr txBox="1"/>
          <p:nvPr/>
        </p:nvSpPr>
        <p:spPr>
          <a:xfrm>
            <a:off x="8055225" y="2662663"/>
            <a:ext cx="802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Target Game</a:t>
            </a:r>
            <a:endParaRPr sz="1200"/>
          </a:p>
        </p:txBody>
      </p:sp>
      <p:sp>
        <p:nvSpPr>
          <p:cNvPr id="926" name="Shape 926"/>
          <p:cNvSpPr/>
          <p:nvPr/>
        </p:nvSpPr>
        <p:spPr>
          <a:xfrm>
            <a:off x="8303950" y="31696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27" name="Shape 927"/>
          <p:cNvCxnSpPr>
            <a:stCxn id="917" idx="0"/>
            <a:endCxn id="926" idx="2"/>
          </p:cNvCxnSpPr>
          <p:nvPr/>
        </p:nvCxnSpPr>
        <p:spPr>
          <a:xfrm>
            <a:off x="7388179" y="2329961"/>
            <a:ext cx="915900" cy="92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8" name="Shape 928"/>
          <p:cNvCxnSpPr>
            <a:stCxn id="926" idx="2"/>
            <a:endCxn id="917" idx="2"/>
          </p:cNvCxnSpPr>
          <p:nvPr/>
        </p:nvCxnSpPr>
        <p:spPr>
          <a:xfrm rot="10800000">
            <a:off x="7388050" y="2422464"/>
            <a:ext cx="915900" cy="83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29" name="Shape 929"/>
          <p:cNvCxnSpPr>
            <a:stCxn id="922" idx="2"/>
            <a:endCxn id="917" idx="0"/>
          </p:cNvCxnSpPr>
          <p:nvPr/>
        </p:nvCxnSpPr>
        <p:spPr>
          <a:xfrm rot="10800000">
            <a:off x="7388050" y="2330064"/>
            <a:ext cx="915900" cy="130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30" name="Shape 930"/>
          <p:cNvCxnSpPr>
            <a:stCxn id="922" idx="2"/>
            <a:endCxn id="917" idx="2"/>
          </p:cNvCxnSpPr>
          <p:nvPr/>
        </p:nvCxnSpPr>
        <p:spPr>
          <a:xfrm rot="10800000">
            <a:off x="7388050" y="2422464"/>
            <a:ext cx="915900" cy="121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Shape 935"/>
          <p:cNvSpPr/>
          <p:nvPr/>
        </p:nvSpPr>
        <p:spPr>
          <a:xfrm>
            <a:off x="6373375" y="841350"/>
            <a:ext cx="13641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Shape 936"/>
          <p:cNvSpPr/>
          <p:nvPr/>
        </p:nvSpPr>
        <p:spPr>
          <a:xfrm>
            <a:off x="4540350" y="841350"/>
            <a:ext cx="15060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Shape 937"/>
          <p:cNvSpPr/>
          <p:nvPr/>
        </p:nvSpPr>
        <p:spPr>
          <a:xfrm>
            <a:off x="2787750" y="841350"/>
            <a:ext cx="15060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8" name="Shape 938"/>
          <p:cNvSpPr/>
          <p:nvPr/>
        </p:nvSpPr>
        <p:spPr>
          <a:xfrm>
            <a:off x="958950" y="841350"/>
            <a:ext cx="15060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Shape 939"/>
          <p:cNvSpPr/>
          <p:nvPr/>
        </p:nvSpPr>
        <p:spPr>
          <a:xfrm>
            <a:off x="1051893" y="9029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Shape 940"/>
          <p:cNvSpPr/>
          <p:nvPr/>
        </p:nvSpPr>
        <p:spPr>
          <a:xfrm>
            <a:off x="1051893" y="1227812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Shape 941"/>
          <p:cNvSpPr/>
          <p:nvPr/>
        </p:nvSpPr>
        <p:spPr>
          <a:xfrm>
            <a:off x="1051893" y="15295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Shape 942"/>
          <p:cNvSpPr/>
          <p:nvPr/>
        </p:nvSpPr>
        <p:spPr>
          <a:xfrm>
            <a:off x="1051893" y="1831325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Shape 943"/>
          <p:cNvSpPr/>
          <p:nvPr/>
        </p:nvSpPr>
        <p:spPr>
          <a:xfrm>
            <a:off x="1051893" y="21561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Shape 944"/>
          <p:cNvSpPr/>
          <p:nvPr/>
        </p:nvSpPr>
        <p:spPr>
          <a:xfrm>
            <a:off x="1051893" y="2481013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Shape 945"/>
          <p:cNvSpPr/>
          <p:nvPr/>
        </p:nvSpPr>
        <p:spPr>
          <a:xfrm>
            <a:off x="1051893" y="27827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Shape 946"/>
          <p:cNvSpPr/>
          <p:nvPr/>
        </p:nvSpPr>
        <p:spPr>
          <a:xfrm>
            <a:off x="1051893" y="30845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Shape 947"/>
          <p:cNvSpPr/>
          <p:nvPr/>
        </p:nvSpPr>
        <p:spPr>
          <a:xfrm>
            <a:off x="1051893" y="3386282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Shape 948"/>
          <p:cNvSpPr/>
          <p:nvPr/>
        </p:nvSpPr>
        <p:spPr>
          <a:xfrm>
            <a:off x="1051893" y="37111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Shape 949"/>
          <p:cNvSpPr/>
          <p:nvPr/>
        </p:nvSpPr>
        <p:spPr>
          <a:xfrm>
            <a:off x="2872870" y="9029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Shape 950"/>
          <p:cNvSpPr/>
          <p:nvPr/>
        </p:nvSpPr>
        <p:spPr>
          <a:xfrm>
            <a:off x="2872870" y="122781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Shape 951"/>
          <p:cNvSpPr/>
          <p:nvPr/>
        </p:nvSpPr>
        <p:spPr>
          <a:xfrm>
            <a:off x="2872870" y="15295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Shape 952"/>
          <p:cNvSpPr/>
          <p:nvPr/>
        </p:nvSpPr>
        <p:spPr>
          <a:xfrm>
            <a:off x="2872870" y="1831325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3" name="Shape 953"/>
          <p:cNvSpPr/>
          <p:nvPr/>
        </p:nvSpPr>
        <p:spPr>
          <a:xfrm>
            <a:off x="2872870" y="21561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4" name="Shape 954"/>
          <p:cNvSpPr/>
          <p:nvPr/>
        </p:nvSpPr>
        <p:spPr>
          <a:xfrm>
            <a:off x="2872870" y="2481013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Shape 955"/>
          <p:cNvSpPr/>
          <p:nvPr/>
        </p:nvSpPr>
        <p:spPr>
          <a:xfrm>
            <a:off x="2872870" y="27827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Shape 956"/>
          <p:cNvSpPr/>
          <p:nvPr/>
        </p:nvSpPr>
        <p:spPr>
          <a:xfrm>
            <a:off x="2872870" y="30845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Shape 957"/>
          <p:cNvSpPr/>
          <p:nvPr/>
        </p:nvSpPr>
        <p:spPr>
          <a:xfrm>
            <a:off x="2872870" y="338628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Shape 958"/>
          <p:cNvSpPr/>
          <p:nvPr/>
        </p:nvSpPr>
        <p:spPr>
          <a:xfrm>
            <a:off x="2872870" y="3711126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Shape 959"/>
          <p:cNvSpPr/>
          <p:nvPr/>
        </p:nvSpPr>
        <p:spPr>
          <a:xfrm>
            <a:off x="4633147" y="9029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Shape 960"/>
          <p:cNvSpPr/>
          <p:nvPr/>
        </p:nvSpPr>
        <p:spPr>
          <a:xfrm>
            <a:off x="4633147" y="1227812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Shape 961"/>
          <p:cNvSpPr/>
          <p:nvPr/>
        </p:nvSpPr>
        <p:spPr>
          <a:xfrm>
            <a:off x="4633147" y="15295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Shape 962"/>
          <p:cNvSpPr/>
          <p:nvPr/>
        </p:nvSpPr>
        <p:spPr>
          <a:xfrm>
            <a:off x="4633147" y="1831325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Shape 963"/>
          <p:cNvSpPr/>
          <p:nvPr/>
        </p:nvSpPr>
        <p:spPr>
          <a:xfrm>
            <a:off x="4633147" y="21561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Shape 964"/>
          <p:cNvSpPr/>
          <p:nvPr/>
        </p:nvSpPr>
        <p:spPr>
          <a:xfrm>
            <a:off x="4633147" y="2481013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Shape 965"/>
          <p:cNvSpPr/>
          <p:nvPr/>
        </p:nvSpPr>
        <p:spPr>
          <a:xfrm>
            <a:off x="4633147" y="27827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Shape 966"/>
          <p:cNvSpPr/>
          <p:nvPr/>
        </p:nvSpPr>
        <p:spPr>
          <a:xfrm>
            <a:off x="4633147" y="30845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Shape 967"/>
          <p:cNvSpPr/>
          <p:nvPr/>
        </p:nvSpPr>
        <p:spPr>
          <a:xfrm>
            <a:off x="4633147" y="338628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8" name="Shape 968"/>
          <p:cNvSpPr/>
          <p:nvPr/>
        </p:nvSpPr>
        <p:spPr>
          <a:xfrm>
            <a:off x="4633147" y="37111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9" name="Shape 969"/>
          <p:cNvSpPr/>
          <p:nvPr/>
        </p:nvSpPr>
        <p:spPr>
          <a:xfrm>
            <a:off x="6454125" y="9029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0" name="Shape 970"/>
          <p:cNvSpPr/>
          <p:nvPr/>
        </p:nvSpPr>
        <p:spPr>
          <a:xfrm>
            <a:off x="6454125" y="122781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1" name="Shape 971"/>
          <p:cNvSpPr/>
          <p:nvPr/>
        </p:nvSpPr>
        <p:spPr>
          <a:xfrm>
            <a:off x="6454125" y="15295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Shape 972"/>
          <p:cNvSpPr/>
          <p:nvPr/>
        </p:nvSpPr>
        <p:spPr>
          <a:xfrm>
            <a:off x="6454125" y="1831325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3" name="Shape 973"/>
          <p:cNvSpPr/>
          <p:nvPr/>
        </p:nvSpPr>
        <p:spPr>
          <a:xfrm>
            <a:off x="6454125" y="21561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4" name="Shape 974"/>
          <p:cNvSpPr/>
          <p:nvPr/>
        </p:nvSpPr>
        <p:spPr>
          <a:xfrm>
            <a:off x="6454125" y="2481013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Shape 975"/>
          <p:cNvSpPr/>
          <p:nvPr/>
        </p:nvSpPr>
        <p:spPr>
          <a:xfrm>
            <a:off x="6454125" y="27827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6" name="Shape 976"/>
          <p:cNvSpPr/>
          <p:nvPr/>
        </p:nvSpPr>
        <p:spPr>
          <a:xfrm>
            <a:off x="6454125" y="3084526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Shape 977"/>
          <p:cNvSpPr/>
          <p:nvPr/>
        </p:nvSpPr>
        <p:spPr>
          <a:xfrm>
            <a:off x="6454125" y="338628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8" name="Shape 978"/>
          <p:cNvSpPr/>
          <p:nvPr/>
        </p:nvSpPr>
        <p:spPr>
          <a:xfrm>
            <a:off x="6454125" y="37111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Shape 979"/>
          <p:cNvSpPr txBox="1"/>
          <p:nvPr/>
        </p:nvSpPr>
        <p:spPr>
          <a:xfrm>
            <a:off x="335550" y="1571684"/>
            <a:ext cx="2556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INPUT</a:t>
            </a:r>
            <a:endParaRPr sz="2400"/>
          </a:p>
        </p:txBody>
      </p:sp>
      <p:sp>
        <p:nvSpPr>
          <p:cNvPr id="980" name="Shape 980"/>
          <p:cNvSpPr txBox="1"/>
          <p:nvPr/>
        </p:nvSpPr>
        <p:spPr>
          <a:xfrm>
            <a:off x="7540550" y="1447800"/>
            <a:ext cx="843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Shape 981"/>
          <p:cNvSpPr txBox="1"/>
          <p:nvPr>
            <p:ph type="title"/>
          </p:nvPr>
        </p:nvSpPr>
        <p:spPr>
          <a:xfrm>
            <a:off x="214875" y="481275"/>
            <a:ext cx="8736000" cy="366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Genotype is a </a:t>
            </a:r>
            <a:r>
              <a:rPr b="1" lang="en"/>
              <a:t>pathway</a:t>
            </a:r>
            <a:r>
              <a:rPr lang="en"/>
              <a:t> (DAG) Through Large Network</a:t>
            </a:r>
            <a:endParaRPr/>
          </a:p>
        </p:txBody>
      </p:sp>
      <p:sp>
        <p:nvSpPr>
          <p:cNvPr id="982" name="Shape 982"/>
          <p:cNvSpPr/>
          <p:nvPr/>
        </p:nvSpPr>
        <p:spPr>
          <a:xfrm>
            <a:off x="1896126" y="2291049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Shape 983"/>
          <p:cNvSpPr/>
          <p:nvPr/>
        </p:nvSpPr>
        <p:spPr>
          <a:xfrm>
            <a:off x="3777802" y="2291049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Shape 984"/>
          <p:cNvSpPr/>
          <p:nvPr/>
        </p:nvSpPr>
        <p:spPr>
          <a:xfrm>
            <a:off x="5598779" y="2291049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85" name="Shape 985"/>
          <p:cNvCxnSpPr>
            <a:stCxn id="940" idx="3"/>
            <a:endCxn id="982" idx="1"/>
          </p:cNvCxnSpPr>
          <p:nvPr/>
        </p:nvCxnSpPr>
        <p:spPr>
          <a:xfrm>
            <a:off x="1183593" y="1274012"/>
            <a:ext cx="712500" cy="106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86" name="Shape 986"/>
          <p:cNvCxnSpPr>
            <a:stCxn id="943" idx="3"/>
            <a:endCxn id="982" idx="1"/>
          </p:cNvCxnSpPr>
          <p:nvPr/>
        </p:nvCxnSpPr>
        <p:spPr>
          <a:xfrm>
            <a:off x="1183593" y="2202369"/>
            <a:ext cx="712500" cy="135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87" name="Shape 987"/>
          <p:cNvCxnSpPr>
            <a:stCxn id="944" idx="3"/>
            <a:endCxn id="982" idx="1"/>
          </p:cNvCxnSpPr>
          <p:nvPr/>
        </p:nvCxnSpPr>
        <p:spPr>
          <a:xfrm flipH="1" rot="10800000">
            <a:off x="1183593" y="2337313"/>
            <a:ext cx="712500" cy="189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88" name="Shape 988"/>
          <p:cNvCxnSpPr>
            <a:stCxn id="947" idx="3"/>
            <a:endCxn id="982" idx="1"/>
          </p:cNvCxnSpPr>
          <p:nvPr/>
        </p:nvCxnSpPr>
        <p:spPr>
          <a:xfrm flipH="1" rot="10800000">
            <a:off x="1183593" y="2337182"/>
            <a:ext cx="712500" cy="109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89" name="Shape 989"/>
          <p:cNvCxnSpPr>
            <a:stCxn id="982" idx="3"/>
            <a:endCxn id="951" idx="1"/>
          </p:cNvCxnSpPr>
          <p:nvPr/>
        </p:nvCxnSpPr>
        <p:spPr>
          <a:xfrm flipH="1" rot="10800000">
            <a:off x="2027826" y="1575849"/>
            <a:ext cx="845100" cy="761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0" name="Shape 990"/>
          <p:cNvCxnSpPr>
            <a:stCxn id="982" idx="3"/>
            <a:endCxn id="952" idx="1"/>
          </p:cNvCxnSpPr>
          <p:nvPr/>
        </p:nvCxnSpPr>
        <p:spPr>
          <a:xfrm flipH="1" rot="10800000">
            <a:off x="2027826" y="1877649"/>
            <a:ext cx="845100" cy="45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1" name="Shape 991"/>
          <p:cNvCxnSpPr>
            <a:stCxn id="982" idx="3"/>
            <a:endCxn id="954" idx="1"/>
          </p:cNvCxnSpPr>
          <p:nvPr/>
        </p:nvCxnSpPr>
        <p:spPr>
          <a:xfrm>
            <a:off x="2027826" y="2337249"/>
            <a:ext cx="845100" cy="189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2" name="Shape 992"/>
          <p:cNvCxnSpPr>
            <a:stCxn id="982" idx="3"/>
            <a:endCxn id="958" idx="1"/>
          </p:cNvCxnSpPr>
          <p:nvPr/>
        </p:nvCxnSpPr>
        <p:spPr>
          <a:xfrm>
            <a:off x="2027826" y="2337249"/>
            <a:ext cx="845100" cy="1420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3" name="Shape 993"/>
          <p:cNvCxnSpPr>
            <a:stCxn id="951" idx="3"/>
            <a:endCxn id="983" idx="1"/>
          </p:cNvCxnSpPr>
          <p:nvPr/>
        </p:nvCxnSpPr>
        <p:spPr>
          <a:xfrm>
            <a:off x="3004570" y="1575769"/>
            <a:ext cx="773100" cy="761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4" name="Shape 994"/>
          <p:cNvCxnSpPr>
            <a:stCxn id="952" idx="3"/>
            <a:endCxn id="983" idx="1"/>
          </p:cNvCxnSpPr>
          <p:nvPr/>
        </p:nvCxnSpPr>
        <p:spPr>
          <a:xfrm>
            <a:off x="3004570" y="1877525"/>
            <a:ext cx="773100" cy="45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5" name="Shape 995"/>
          <p:cNvCxnSpPr>
            <a:stCxn id="954" idx="3"/>
            <a:endCxn id="983" idx="1"/>
          </p:cNvCxnSpPr>
          <p:nvPr/>
        </p:nvCxnSpPr>
        <p:spPr>
          <a:xfrm flipH="1" rot="10800000">
            <a:off x="3004570" y="2337313"/>
            <a:ext cx="773100" cy="189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6" name="Shape 996"/>
          <p:cNvCxnSpPr>
            <a:stCxn id="958" idx="3"/>
            <a:endCxn id="983" idx="1"/>
          </p:cNvCxnSpPr>
          <p:nvPr/>
        </p:nvCxnSpPr>
        <p:spPr>
          <a:xfrm flipH="1" rot="10800000">
            <a:off x="3004570" y="2337126"/>
            <a:ext cx="773100" cy="1420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7" name="Shape 997"/>
          <p:cNvCxnSpPr>
            <a:stCxn id="983" idx="3"/>
            <a:endCxn id="960" idx="1"/>
          </p:cNvCxnSpPr>
          <p:nvPr/>
        </p:nvCxnSpPr>
        <p:spPr>
          <a:xfrm flipH="1" rot="10800000">
            <a:off x="3909502" y="1274049"/>
            <a:ext cx="723600" cy="106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8" name="Shape 998"/>
          <p:cNvCxnSpPr>
            <a:stCxn id="983" idx="3"/>
            <a:endCxn id="961" idx="1"/>
          </p:cNvCxnSpPr>
          <p:nvPr/>
        </p:nvCxnSpPr>
        <p:spPr>
          <a:xfrm flipH="1" rot="10800000">
            <a:off x="3909502" y="1575849"/>
            <a:ext cx="723600" cy="761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99" name="Shape 999"/>
          <p:cNvCxnSpPr>
            <a:stCxn id="960" idx="3"/>
            <a:endCxn id="984" idx="1"/>
          </p:cNvCxnSpPr>
          <p:nvPr/>
        </p:nvCxnSpPr>
        <p:spPr>
          <a:xfrm>
            <a:off x="4764847" y="1274012"/>
            <a:ext cx="834000" cy="106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00" name="Shape 1000"/>
          <p:cNvCxnSpPr>
            <a:stCxn id="961" idx="3"/>
            <a:endCxn id="984" idx="1"/>
          </p:cNvCxnSpPr>
          <p:nvPr/>
        </p:nvCxnSpPr>
        <p:spPr>
          <a:xfrm>
            <a:off x="4764847" y="1575769"/>
            <a:ext cx="834000" cy="761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01" name="Shape 1001"/>
          <p:cNvCxnSpPr>
            <a:stCxn id="984" idx="3"/>
            <a:endCxn id="971" idx="1"/>
          </p:cNvCxnSpPr>
          <p:nvPr/>
        </p:nvCxnSpPr>
        <p:spPr>
          <a:xfrm flipH="1" rot="10800000">
            <a:off x="5730479" y="1575849"/>
            <a:ext cx="723600" cy="761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02" name="Shape 1002"/>
          <p:cNvCxnSpPr>
            <a:stCxn id="984" idx="3"/>
            <a:endCxn id="973" idx="1"/>
          </p:cNvCxnSpPr>
          <p:nvPr/>
        </p:nvCxnSpPr>
        <p:spPr>
          <a:xfrm flipH="1" rot="10800000">
            <a:off x="5730479" y="2202249"/>
            <a:ext cx="723600" cy="135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03" name="Shape 1003"/>
          <p:cNvCxnSpPr>
            <a:stCxn id="984" idx="3"/>
            <a:endCxn id="976" idx="1"/>
          </p:cNvCxnSpPr>
          <p:nvPr/>
        </p:nvCxnSpPr>
        <p:spPr>
          <a:xfrm>
            <a:off x="5730479" y="2337249"/>
            <a:ext cx="723600" cy="793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04" name="Shape 1004"/>
          <p:cNvCxnSpPr>
            <a:endCxn id="971" idx="3"/>
          </p:cNvCxnSpPr>
          <p:nvPr/>
        </p:nvCxnSpPr>
        <p:spPr>
          <a:xfrm rot="10800000">
            <a:off x="6585825" y="1575769"/>
            <a:ext cx="736500" cy="804600"/>
          </a:xfrm>
          <a:prstGeom prst="straightConnector1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05" name="Shape 1005"/>
          <p:cNvCxnSpPr>
            <a:endCxn id="973" idx="3"/>
          </p:cNvCxnSpPr>
          <p:nvPr/>
        </p:nvCxnSpPr>
        <p:spPr>
          <a:xfrm rot="10800000">
            <a:off x="6585825" y="2202369"/>
            <a:ext cx="736500" cy="178200"/>
          </a:xfrm>
          <a:prstGeom prst="straightConnector1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06" name="Shape 1006"/>
          <p:cNvCxnSpPr>
            <a:endCxn id="976" idx="3"/>
          </p:cNvCxnSpPr>
          <p:nvPr/>
        </p:nvCxnSpPr>
        <p:spPr>
          <a:xfrm flipH="1">
            <a:off x="6585825" y="2380426"/>
            <a:ext cx="736500" cy="750300"/>
          </a:xfrm>
          <a:prstGeom prst="straightConnector1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007" name="Shape 1007"/>
          <p:cNvSpPr/>
          <p:nvPr/>
        </p:nvSpPr>
        <p:spPr>
          <a:xfrm>
            <a:off x="6454125" y="902969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8" name="Shape 1008"/>
          <p:cNvSpPr/>
          <p:nvPr/>
        </p:nvSpPr>
        <p:spPr>
          <a:xfrm>
            <a:off x="6454125" y="1227812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Shape 1009"/>
          <p:cNvSpPr/>
          <p:nvPr/>
        </p:nvSpPr>
        <p:spPr>
          <a:xfrm>
            <a:off x="6454125" y="1831325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0" name="Shape 1010"/>
          <p:cNvSpPr/>
          <p:nvPr/>
        </p:nvSpPr>
        <p:spPr>
          <a:xfrm>
            <a:off x="6454125" y="2481013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1" name="Shape 1011"/>
          <p:cNvSpPr/>
          <p:nvPr/>
        </p:nvSpPr>
        <p:spPr>
          <a:xfrm>
            <a:off x="6454125" y="2782769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Shape 1012"/>
          <p:cNvSpPr/>
          <p:nvPr/>
        </p:nvSpPr>
        <p:spPr>
          <a:xfrm>
            <a:off x="6454125" y="3386282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Shape 1013"/>
          <p:cNvSpPr/>
          <p:nvPr/>
        </p:nvSpPr>
        <p:spPr>
          <a:xfrm>
            <a:off x="6454125" y="3711126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Shape 1014"/>
          <p:cNvSpPr/>
          <p:nvPr/>
        </p:nvSpPr>
        <p:spPr>
          <a:xfrm>
            <a:off x="7979025" y="1117838"/>
            <a:ext cx="866700" cy="1122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5" name="Shape 1015"/>
          <p:cNvSpPr/>
          <p:nvPr/>
        </p:nvSpPr>
        <p:spPr>
          <a:xfrm>
            <a:off x="8303950" y="19504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6" name="Shape 1016"/>
          <p:cNvSpPr txBox="1"/>
          <p:nvPr/>
        </p:nvSpPr>
        <p:spPr>
          <a:xfrm>
            <a:off x="8386775" y="1481088"/>
            <a:ext cx="4587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丌</a:t>
            </a:r>
            <a:endParaRPr/>
          </a:p>
        </p:txBody>
      </p:sp>
      <p:sp>
        <p:nvSpPr>
          <p:cNvPr id="1017" name="Shape 1017"/>
          <p:cNvSpPr txBox="1"/>
          <p:nvPr/>
        </p:nvSpPr>
        <p:spPr>
          <a:xfrm>
            <a:off x="8430025" y="1865488"/>
            <a:ext cx="3939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1018" name="Shape 1018"/>
          <p:cNvSpPr txBox="1"/>
          <p:nvPr/>
        </p:nvSpPr>
        <p:spPr>
          <a:xfrm>
            <a:off x="8055225" y="1062463"/>
            <a:ext cx="802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Source Game</a:t>
            </a:r>
            <a:endParaRPr sz="1200"/>
          </a:p>
        </p:txBody>
      </p:sp>
      <p:sp>
        <p:nvSpPr>
          <p:cNvPr id="1019" name="Shape 1019"/>
          <p:cNvSpPr/>
          <p:nvPr/>
        </p:nvSpPr>
        <p:spPr>
          <a:xfrm>
            <a:off x="8303950" y="15694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20" name="Shape 1020"/>
          <p:cNvCxnSpPr>
            <a:stCxn id="1021" idx="0"/>
            <a:endCxn id="1019" idx="2"/>
          </p:cNvCxnSpPr>
          <p:nvPr/>
        </p:nvCxnSpPr>
        <p:spPr>
          <a:xfrm flipH="1" rot="10800000">
            <a:off x="7388179" y="1653161"/>
            <a:ext cx="915900" cy="67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2" name="Shape 1022"/>
          <p:cNvCxnSpPr>
            <a:stCxn id="1019" idx="2"/>
            <a:endCxn id="1021" idx="2"/>
          </p:cNvCxnSpPr>
          <p:nvPr/>
        </p:nvCxnSpPr>
        <p:spPr>
          <a:xfrm flipH="1">
            <a:off x="7388050" y="1653264"/>
            <a:ext cx="915900" cy="76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3" name="Shape 1023"/>
          <p:cNvCxnSpPr>
            <a:stCxn id="1015" idx="2"/>
            <a:endCxn id="1021" idx="0"/>
          </p:cNvCxnSpPr>
          <p:nvPr/>
        </p:nvCxnSpPr>
        <p:spPr>
          <a:xfrm flipH="1">
            <a:off x="7388050" y="2034264"/>
            <a:ext cx="915900" cy="29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4" name="Shape 1024"/>
          <p:cNvCxnSpPr>
            <a:stCxn id="1015" idx="2"/>
            <a:endCxn id="1021" idx="2"/>
          </p:cNvCxnSpPr>
          <p:nvPr/>
        </p:nvCxnSpPr>
        <p:spPr>
          <a:xfrm flipH="1">
            <a:off x="7388050" y="2034264"/>
            <a:ext cx="915900" cy="38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021" name="Shape 1021"/>
          <p:cNvSpPr/>
          <p:nvPr/>
        </p:nvSpPr>
        <p:spPr>
          <a:xfrm>
            <a:off x="7322329" y="2329961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5" name="Shape 1025"/>
          <p:cNvSpPr/>
          <p:nvPr/>
        </p:nvSpPr>
        <p:spPr>
          <a:xfrm>
            <a:off x="7979025" y="2718038"/>
            <a:ext cx="866700" cy="1122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6" name="Shape 1026"/>
          <p:cNvSpPr/>
          <p:nvPr/>
        </p:nvSpPr>
        <p:spPr>
          <a:xfrm>
            <a:off x="8303950" y="35506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7" name="Shape 1027"/>
          <p:cNvSpPr txBox="1"/>
          <p:nvPr/>
        </p:nvSpPr>
        <p:spPr>
          <a:xfrm>
            <a:off x="8386775" y="3081288"/>
            <a:ext cx="4587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丌</a:t>
            </a:r>
            <a:endParaRPr/>
          </a:p>
        </p:txBody>
      </p:sp>
      <p:sp>
        <p:nvSpPr>
          <p:cNvPr id="1028" name="Shape 1028"/>
          <p:cNvSpPr txBox="1"/>
          <p:nvPr/>
        </p:nvSpPr>
        <p:spPr>
          <a:xfrm>
            <a:off x="8430025" y="3465688"/>
            <a:ext cx="3939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1029" name="Shape 1029"/>
          <p:cNvSpPr txBox="1"/>
          <p:nvPr/>
        </p:nvSpPr>
        <p:spPr>
          <a:xfrm>
            <a:off x="8055225" y="2662663"/>
            <a:ext cx="802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Target Game</a:t>
            </a:r>
            <a:endParaRPr sz="1200"/>
          </a:p>
        </p:txBody>
      </p:sp>
      <p:sp>
        <p:nvSpPr>
          <p:cNvPr id="1030" name="Shape 1030"/>
          <p:cNvSpPr/>
          <p:nvPr/>
        </p:nvSpPr>
        <p:spPr>
          <a:xfrm>
            <a:off x="8303950" y="31696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31" name="Shape 1031"/>
          <p:cNvCxnSpPr>
            <a:stCxn id="1021" idx="0"/>
            <a:endCxn id="1030" idx="2"/>
          </p:cNvCxnSpPr>
          <p:nvPr/>
        </p:nvCxnSpPr>
        <p:spPr>
          <a:xfrm>
            <a:off x="7388179" y="2329961"/>
            <a:ext cx="915900" cy="92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2" name="Shape 1032"/>
          <p:cNvCxnSpPr>
            <a:stCxn id="1030" idx="2"/>
            <a:endCxn id="1021" idx="2"/>
          </p:cNvCxnSpPr>
          <p:nvPr/>
        </p:nvCxnSpPr>
        <p:spPr>
          <a:xfrm rot="10800000">
            <a:off x="7388050" y="2422464"/>
            <a:ext cx="915900" cy="83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3" name="Shape 1033"/>
          <p:cNvCxnSpPr>
            <a:stCxn id="1026" idx="2"/>
            <a:endCxn id="1021" idx="0"/>
          </p:cNvCxnSpPr>
          <p:nvPr/>
        </p:nvCxnSpPr>
        <p:spPr>
          <a:xfrm rot="10800000">
            <a:off x="7388050" y="2330064"/>
            <a:ext cx="915900" cy="130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4" name="Shape 1034"/>
          <p:cNvCxnSpPr>
            <a:stCxn id="1026" idx="2"/>
            <a:endCxn id="1021" idx="2"/>
          </p:cNvCxnSpPr>
          <p:nvPr/>
        </p:nvCxnSpPr>
        <p:spPr>
          <a:xfrm rot="10800000">
            <a:off x="7388050" y="2422464"/>
            <a:ext cx="915900" cy="121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035" name="Shape 1035"/>
          <p:cNvSpPr txBox="1"/>
          <p:nvPr/>
        </p:nvSpPr>
        <p:spPr>
          <a:xfrm>
            <a:off x="4247950" y="4218375"/>
            <a:ext cx="10251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ReduceSum modules</a:t>
            </a:r>
            <a:endParaRPr sz="1100"/>
          </a:p>
        </p:txBody>
      </p:sp>
      <p:sp>
        <p:nvSpPr>
          <p:cNvPr id="1036" name="Shape 1036"/>
          <p:cNvSpPr/>
          <p:nvPr/>
        </p:nvSpPr>
        <p:spPr>
          <a:xfrm>
            <a:off x="4116251" y="4346174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Shape 1037"/>
          <p:cNvSpPr/>
          <p:nvPr/>
        </p:nvSpPr>
        <p:spPr>
          <a:xfrm>
            <a:off x="5497750" y="4346176"/>
            <a:ext cx="131700" cy="924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8" name="Shape 1038"/>
          <p:cNvSpPr txBox="1"/>
          <p:nvPr/>
        </p:nvSpPr>
        <p:spPr>
          <a:xfrm>
            <a:off x="5598900" y="4218375"/>
            <a:ext cx="10251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Linear layer modules</a:t>
            </a:r>
            <a:endParaRPr sz="1100"/>
          </a:p>
        </p:txBody>
      </p:sp>
      <p:sp>
        <p:nvSpPr>
          <p:cNvPr id="1039" name="Shape 1039"/>
          <p:cNvSpPr txBox="1"/>
          <p:nvPr/>
        </p:nvSpPr>
        <p:spPr>
          <a:xfrm>
            <a:off x="3183925" y="4218375"/>
            <a:ext cx="7761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Conv2D Modules</a:t>
            </a:r>
            <a:endParaRPr sz="1100"/>
          </a:p>
        </p:txBody>
      </p:sp>
      <p:sp>
        <p:nvSpPr>
          <p:cNvPr id="1040" name="Shape 1040"/>
          <p:cNvSpPr/>
          <p:nvPr/>
        </p:nvSpPr>
        <p:spPr>
          <a:xfrm>
            <a:off x="3052218" y="4346163"/>
            <a:ext cx="131700" cy="924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Shape 1041"/>
          <p:cNvSpPr/>
          <p:nvPr/>
        </p:nvSpPr>
        <p:spPr>
          <a:xfrm>
            <a:off x="6739570" y="4346176"/>
            <a:ext cx="131700" cy="92400"/>
          </a:xfrm>
          <a:prstGeom prst="rect">
            <a:avLst/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Shape 1042"/>
          <p:cNvSpPr txBox="1"/>
          <p:nvPr/>
        </p:nvSpPr>
        <p:spPr>
          <a:xfrm>
            <a:off x="6879250" y="4218375"/>
            <a:ext cx="7368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Active modules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/>
          <p:nvPr>
            <p:ph type="ctrTitle"/>
          </p:nvPr>
        </p:nvSpPr>
        <p:spPr>
          <a:xfrm>
            <a:off x="685800" y="16595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Part 1: Evolution alone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Shape 1047"/>
          <p:cNvSpPr/>
          <p:nvPr/>
        </p:nvSpPr>
        <p:spPr>
          <a:xfrm>
            <a:off x="6373375" y="841350"/>
            <a:ext cx="13641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8" name="Shape 1048"/>
          <p:cNvSpPr/>
          <p:nvPr/>
        </p:nvSpPr>
        <p:spPr>
          <a:xfrm>
            <a:off x="4540350" y="841350"/>
            <a:ext cx="15060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9" name="Shape 1049"/>
          <p:cNvSpPr/>
          <p:nvPr/>
        </p:nvSpPr>
        <p:spPr>
          <a:xfrm>
            <a:off x="2787750" y="841350"/>
            <a:ext cx="15060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Shape 1050"/>
          <p:cNvSpPr/>
          <p:nvPr/>
        </p:nvSpPr>
        <p:spPr>
          <a:xfrm>
            <a:off x="958950" y="841350"/>
            <a:ext cx="15060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1" name="Shape 1051"/>
          <p:cNvSpPr/>
          <p:nvPr/>
        </p:nvSpPr>
        <p:spPr>
          <a:xfrm>
            <a:off x="1051893" y="9029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2" name="Shape 1052"/>
          <p:cNvSpPr/>
          <p:nvPr/>
        </p:nvSpPr>
        <p:spPr>
          <a:xfrm>
            <a:off x="1051893" y="1227812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3" name="Shape 1053"/>
          <p:cNvSpPr/>
          <p:nvPr/>
        </p:nvSpPr>
        <p:spPr>
          <a:xfrm>
            <a:off x="1051893" y="15295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4" name="Shape 1054"/>
          <p:cNvSpPr/>
          <p:nvPr/>
        </p:nvSpPr>
        <p:spPr>
          <a:xfrm>
            <a:off x="1051893" y="1831325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5" name="Shape 1055"/>
          <p:cNvSpPr/>
          <p:nvPr/>
        </p:nvSpPr>
        <p:spPr>
          <a:xfrm>
            <a:off x="1051893" y="21561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Shape 1056"/>
          <p:cNvSpPr/>
          <p:nvPr/>
        </p:nvSpPr>
        <p:spPr>
          <a:xfrm>
            <a:off x="1051893" y="2481013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7" name="Shape 1057"/>
          <p:cNvSpPr/>
          <p:nvPr/>
        </p:nvSpPr>
        <p:spPr>
          <a:xfrm>
            <a:off x="1051893" y="27827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8" name="Shape 1058"/>
          <p:cNvSpPr/>
          <p:nvPr/>
        </p:nvSpPr>
        <p:spPr>
          <a:xfrm>
            <a:off x="1051893" y="30845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9" name="Shape 1059"/>
          <p:cNvSpPr/>
          <p:nvPr/>
        </p:nvSpPr>
        <p:spPr>
          <a:xfrm>
            <a:off x="1051893" y="3386282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0" name="Shape 1060"/>
          <p:cNvSpPr/>
          <p:nvPr/>
        </p:nvSpPr>
        <p:spPr>
          <a:xfrm>
            <a:off x="1051893" y="37111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1" name="Shape 1061"/>
          <p:cNvSpPr/>
          <p:nvPr/>
        </p:nvSpPr>
        <p:spPr>
          <a:xfrm>
            <a:off x="2872870" y="9029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Shape 1062"/>
          <p:cNvSpPr/>
          <p:nvPr/>
        </p:nvSpPr>
        <p:spPr>
          <a:xfrm>
            <a:off x="2872870" y="122781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3" name="Shape 1063"/>
          <p:cNvSpPr/>
          <p:nvPr/>
        </p:nvSpPr>
        <p:spPr>
          <a:xfrm>
            <a:off x="2872870" y="15295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4" name="Shape 1064"/>
          <p:cNvSpPr/>
          <p:nvPr/>
        </p:nvSpPr>
        <p:spPr>
          <a:xfrm>
            <a:off x="2872870" y="1831325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5" name="Shape 1065"/>
          <p:cNvSpPr/>
          <p:nvPr/>
        </p:nvSpPr>
        <p:spPr>
          <a:xfrm>
            <a:off x="2872870" y="21561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Shape 1066"/>
          <p:cNvSpPr/>
          <p:nvPr/>
        </p:nvSpPr>
        <p:spPr>
          <a:xfrm>
            <a:off x="2872870" y="2481013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7" name="Shape 1067"/>
          <p:cNvSpPr/>
          <p:nvPr/>
        </p:nvSpPr>
        <p:spPr>
          <a:xfrm>
            <a:off x="2872870" y="27827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8" name="Shape 1068"/>
          <p:cNvSpPr/>
          <p:nvPr/>
        </p:nvSpPr>
        <p:spPr>
          <a:xfrm>
            <a:off x="2872870" y="30845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9" name="Shape 1069"/>
          <p:cNvSpPr/>
          <p:nvPr/>
        </p:nvSpPr>
        <p:spPr>
          <a:xfrm>
            <a:off x="2872870" y="338628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0" name="Shape 1070"/>
          <p:cNvSpPr/>
          <p:nvPr/>
        </p:nvSpPr>
        <p:spPr>
          <a:xfrm>
            <a:off x="2872870" y="3711126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1" name="Shape 1071"/>
          <p:cNvSpPr/>
          <p:nvPr/>
        </p:nvSpPr>
        <p:spPr>
          <a:xfrm>
            <a:off x="4633147" y="9029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2" name="Shape 1072"/>
          <p:cNvSpPr/>
          <p:nvPr/>
        </p:nvSpPr>
        <p:spPr>
          <a:xfrm>
            <a:off x="4633147" y="1227812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3" name="Shape 1073"/>
          <p:cNvSpPr/>
          <p:nvPr/>
        </p:nvSpPr>
        <p:spPr>
          <a:xfrm>
            <a:off x="4633147" y="15295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4" name="Shape 1074"/>
          <p:cNvSpPr/>
          <p:nvPr/>
        </p:nvSpPr>
        <p:spPr>
          <a:xfrm>
            <a:off x="4633147" y="1831325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5" name="Shape 1075"/>
          <p:cNvSpPr/>
          <p:nvPr/>
        </p:nvSpPr>
        <p:spPr>
          <a:xfrm>
            <a:off x="4633147" y="21561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6" name="Shape 1076"/>
          <p:cNvSpPr/>
          <p:nvPr/>
        </p:nvSpPr>
        <p:spPr>
          <a:xfrm>
            <a:off x="4633147" y="2481013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7" name="Shape 1077"/>
          <p:cNvSpPr/>
          <p:nvPr/>
        </p:nvSpPr>
        <p:spPr>
          <a:xfrm>
            <a:off x="4633147" y="27827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8" name="Shape 1078"/>
          <p:cNvSpPr/>
          <p:nvPr/>
        </p:nvSpPr>
        <p:spPr>
          <a:xfrm>
            <a:off x="4633147" y="30845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Shape 1079"/>
          <p:cNvSpPr/>
          <p:nvPr/>
        </p:nvSpPr>
        <p:spPr>
          <a:xfrm>
            <a:off x="4633147" y="338628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0" name="Shape 1080"/>
          <p:cNvSpPr/>
          <p:nvPr/>
        </p:nvSpPr>
        <p:spPr>
          <a:xfrm>
            <a:off x="4633147" y="37111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Shape 1081"/>
          <p:cNvSpPr/>
          <p:nvPr/>
        </p:nvSpPr>
        <p:spPr>
          <a:xfrm>
            <a:off x="6454125" y="9029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2" name="Shape 1082"/>
          <p:cNvSpPr/>
          <p:nvPr/>
        </p:nvSpPr>
        <p:spPr>
          <a:xfrm>
            <a:off x="6454125" y="122781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3" name="Shape 1083"/>
          <p:cNvSpPr/>
          <p:nvPr/>
        </p:nvSpPr>
        <p:spPr>
          <a:xfrm>
            <a:off x="6454125" y="15295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4" name="Shape 1084"/>
          <p:cNvSpPr/>
          <p:nvPr/>
        </p:nvSpPr>
        <p:spPr>
          <a:xfrm>
            <a:off x="6454125" y="1831325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Shape 1085"/>
          <p:cNvSpPr/>
          <p:nvPr/>
        </p:nvSpPr>
        <p:spPr>
          <a:xfrm>
            <a:off x="6454125" y="21561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Shape 1086"/>
          <p:cNvSpPr/>
          <p:nvPr/>
        </p:nvSpPr>
        <p:spPr>
          <a:xfrm>
            <a:off x="6454125" y="2481013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7" name="Shape 1087"/>
          <p:cNvSpPr/>
          <p:nvPr/>
        </p:nvSpPr>
        <p:spPr>
          <a:xfrm>
            <a:off x="6454125" y="27827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8" name="Shape 1088"/>
          <p:cNvSpPr/>
          <p:nvPr/>
        </p:nvSpPr>
        <p:spPr>
          <a:xfrm>
            <a:off x="6454125" y="3084526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9" name="Shape 1089"/>
          <p:cNvSpPr/>
          <p:nvPr/>
        </p:nvSpPr>
        <p:spPr>
          <a:xfrm>
            <a:off x="6454125" y="338628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0" name="Shape 1090"/>
          <p:cNvSpPr/>
          <p:nvPr/>
        </p:nvSpPr>
        <p:spPr>
          <a:xfrm>
            <a:off x="6454125" y="37111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Shape 1091"/>
          <p:cNvSpPr txBox="1"/>
          <p:nvPr/>
        </p:nvSpPr>
        <p:spPr>
          <a:xfrm>
            <a:off x="335550" y="1571684"/>
            <a:ext cx="2556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INPUT</a:t>
            </a:r>
            <a:endParaRPr sz="2400"/>
          </a:p>
        </p:txBody>
      </p:sp>
      <p:sp>
        <p:nvSpPr>
          <p:cNvPr id="1092" name="Shape 1092"/>
          <p:cNvSpPr txBox="1"/>
          <p:nvPr/>
        </p:nvSpPr>
        <p:spPr>
          <a:xfrm>
            <a:off x="7540550" y="1447800"/>
            <a:ext cx="843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3" name="Shape 1093"/>
          <p:cNvSpPr/>
          <p:nvPr/>
        </p:nvSpPr>
        <p:spPr>
          <a:xfrm>
            <a:off x="1896126" y="2291049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4" name="Shape 1094"/>
          <p:cNvSpPr/>
          <p:nvPr/>
        </p:nvSpPr>
        <p:spPr>
          <a:xfrm>
            <a:off x="3777802" y="2291049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5" name="Shape 1095"/>
          <p:cNvSpPr/>
          <p:nvPr/>
        </p:nvSpPr>
        <p:spPr>
          <a:xfrm>
            <a:off x="5598779" y="2291049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96" name="Shape 1096"/>
          <p:cNvCxnSpPr>
            <a:stCxn id="1052" idx="3"/>
            <a:endCxn id="1093" idx="1"/>
          </p:cNvCxnSpPr>
          <p:nvPr/>
        </p:nvCxnSpPr>
        <p:spPr>
          <a:xfrm>
            <a:off x="1183593" y="1274012"/>
            <a:ext cx="712500" cy="106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097" name="Shape 1097"/>
          <p:cNvCxnSpPr>
            <a:stCxn id="1055" idx="3"/>
            <a:endCxn id="1093" idx="1"/>
          </p:cNvCxnSpPr>
          <p:nvPr/>
        </p:nvCxnSpPr>
        <p:spPr>
          <a:xfrm>
            <a:off x="1183593" y="2202369"/>
            <a:ext cx="712500" cy="135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098" name="Shape 1098"/>
          <p:cNvCxnSpPr>
            <a:stCxn id="1056" idx="3"/>
            <a:endCxn id="1093" idx="1"/>
          </p:cNvCxnSpPr>
          <p:nvPr/>
        </p:nvCxnSpPr>
        <p:spPr>
          <a:xfrm flipH="1" rot="10800000">
            <a:off x="1183593" y="2337313"/>
            <a:ext cx="712500" cy="189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099" name="Shape 1099"/>
          <p:cNvCxnSpPr>
            <a:stCxn id="1059" idx="3"/>
            <a:endCxn id="1093" idx="1"/>
          </p:cNvCxnSpPr>
          <p:nvPr/>
        </p:nvCxnSpPr>
        <p:spPr>
          <a:xfrm flipH="1" rot="10800000">
            <a:off x="1183593" y="2337182"/>
            <a:ext cx="712500" cy="109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00" name="Shape 1100"/>
          <p:cNvCxnSpPr>
            <a:stCxn id="1093" idx="3"/>
            <a:endCxn id="1063" idx="1"/>
          </p:cNvCxnSpPr>
          <p:nvPr/>
        </p:nvCxnSpPr>
        <p:spPr>
          <a:xfrm flipH="1" rot="10800000">
            <a:off x="2027826" y="1575849"/>
            <a:ext cx="845100" cy="761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01" name="Shape 1101"/>
          <p:cNvCxnSpPr>
            <a:stCxn id="1093" idx="3"/>
            <a:endCxn id="1064" idx="1"/>
          </p:cNvCxnSpPr>
          <p:nvPr/>
        </p:nvCxnSpPr>
        <p:spPr>
          <a:xfrm flipH="1" rot="10800000">
            <a:off x="2027826" y="1877649"/>
            <a:ext cx="845100" cy="45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02" name="Shape 1102"/>
          <p:cNvCxnSpPr>
            <a:stCxn id="1093" idx="3"/>
            <a:endCxn id="1066" idx="1"/>
          </p:cNvCxnSpPr>
          <p:nvPr/>
        </p:nvCxnSpPr>
        <p:spPr>
          <a:xfrm>
            <a:off x="2027826" y="2337249"/>
            <a:ext cx="845100" cy="189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03" name="Shape 1103"/>
          <p:cNvCxnSpPr>
            <a:stCxn id="1093" idx="3"/>
            <a:endCxn id="1070" idx="1"/>
          </p:cNvCxnSpPr>
          <p:nvPr/>
        </p:nvCxnSpPr>
        <p:spPr>
          <a:xfrm>
            <a:off x="2027826" y="2337249"/>
            <a:ext cx="845100" cy="1420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04" name="Shape 1104"/>
          <p:cNvCxnSpPr>
            <a:stCxn id="1063" idx="3"/>
            <a:endCxn id="1094" idx="1"/>
          </p:cNvCxnSpPr>
          <p:nvPr/>
        </p:nvCxnSpPr>
        <p:spPr>
          <a:xfrm>
            <a:off x="3004570" y="1575769"/>
            <a:ext cx="773100" cy="761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05" name="Shape 1105"/>
          <p:cNvCxnSpPr>
            <a:stCxn id="1064" idx="3"/>
            <a:endCxn id="1094" idx="1"/>
          </p:cNvCxnSpPr>
          <p:nvPr/>
        </p:nvCxnSpPr>
        <p:spPr>
          <a:xfrm>
            <a:off x="3004570" y="1877525"/>
            <a:ext cx="773100" cy="45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06" name="Shape 1106"/>
          <p:cNvCxnSpPr>
            <a:stCxn id="1066" idx="3"/>
            <a:endCxn id="1094" idx="1"/>
          </p:cNvCxnSpPr>
          <p:nvPr/>
        </p:nvCxnSpPr>
        <p:spPr>
          <a:xfrm flipH="1" rot="10800000">
            <a:off x="3004570" y="2337313"/>
            <a:ext cx="773100" cy="189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07" name="Shape 1107"/>
          <p:cNvCxnSpPr>
            <a:stCxn id="1070" idx="3"/>
            <a:endCxn id="1094" idx="1"/>
          </p:cNvCxnSpPr>
          <p:nvPr/>
        </p:nvCxnSpPr>
        <p:spPr>
          <a:xfrm flipH="1" rot="10800000">
            <a:off x="3004570" y="2337126"/>
            <a:ext cx="773100" cy="1420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08" name="Shape 1108"/>
          <p:cNvCxnSpPr>
            <a:stCxn id="1094" idx="3"/>
            <a:endCxn id="1072" idx="1"/>
          </p:cNvCxnSpPr>
          <p:nvPr/>
        </p:nvCxnSpPr>
        <p:spPr>
          <a:xfrm flipH="1" rot="10800000">
            <a:off x="3909502" y="1274049"/>
            <a:ext cx="723600" cy="106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09" name="Shape 1109"/>
          <p:cNvCxnSpPr>
            <a:stCxn id="1094" idx="3"/>
            <a:endCxn id="1073" idx="1"/>
          </p:cNvCxnSpPr>
          <p:nvPr/>
        </p:nvCxnSpPr>
        <p:spPr>
          <a:xfrm flipH="1" rot="10800000">
            <a:off x="3909502" y="1575849"/>
            <a:ext cx="723600" cy="761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10" name="Shape 1110"/>
          <p:cNvCxnSpPr>
            <a:stCxn id="1072" idx="3"/>
            <a:endCxn id="1095" idx="1"/>
          </p:cNvCxnSpPr>
          <p:nvPr/>
        </p:nvCxnSpPr>
        <p:spPr>
          <a:xfrm>
            <a:off x="4764847" y="1274012"/>
            <a:ext cx="834000" cy="106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11" name="Shape 1111"/>
          <p:cNvCxnSpPr>
            <a:stCxn id="1073" idx="3"/>
            <a:endCxn id="1095" idx="1"/>
          </p:cNvCxnSpPr>
          <p:nvPr/>
        </p:nvCxnSpPr>
        <p:spPr>
          <a:xfrm>
            <a:off x="4764847" y="1575769"/>
            <a:ext cx="834000" cy="761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12" name="Shape 1112"/>
          <p:cNvCxnSpPr>
            <a:stCxn id="1095" idx="3"/>
            <a:endCxn id="1083" idx="1"/>
          </p:cNvCxnSpPr>
          <p:nvPr/>
        </p:nvCxnSpPr>
        <p:spPr>
          <a:xfrm flipH="1" rot="10800000">
            <a:off x="5730479" y="1575849"/>
            <a:ext cx="723600" cy="761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13" name="Shape 1113"/>
          <p:cNvCxnSpPr>
            <a:stCxn id="1095" idx="3"/>
            <a:endCxn id="1085" idx="1"/>
          </p:cNvCxnSpPr>
          <p:nvPr/>
        </p:nvCxnSpPr>
        <p:spPr>
          <a:xfrm flipH="1" rot="10800000">
            <a:off x="5730479" y="2202249"/>
            <a:ext cx="723600" cy="135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14" name="Shape 1114"/>
          <p:cNvCxnSpPr>
            <a:stCxn id="1095" idx="3"/>
            <a:endCxn id="1088" idx="1"/>
          </p:cNvCxnSpPr>
          <p:nvPr/>
        </p:nvCxnSpPr>
        <p:spPr>
          <a:xfrm>
            <a:off x="5730479" y="2337249"/>
            <a:ext cx="723600" cy="793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15" name="Shape 1115"/>
          <p:cNvCxnSpPr>
            <a:endCxn id="1083" idx="3"/>
          </p:cNvCxnSpPr>
          <p:nvPr/>
        </p:nvCxnSpPr>
        <p:spPr>
          <a:xfrm rot="10800000">
            <a:off x="6585825" y="1575769"/>
            <a:ext cx="736500" cy="804600"/>
          </a:xfrm>
          <a:prstGeom prst="straightConnector1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116" name="Shape 1116"/>
          <p:cNvCxnSpPr>
            <a:endCxn id="1085" idx="3"/>
          </p:cNvCxnSpPr>
          <p:nvPr/>
        </p:nvCxnSpPr>
        <p:spPr>
          <a:xfrm rot="10800000">
            <a:off x="6585825" y="2202369"/>
            <a:ext cx="736500" cy="178200"/>
          </a:xfrm>
          <a:prstGeom prst="straightConnector1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117" name="Shape 1117"/>
          <p:cNvCxnSpPr>
            <a:endCxn id="1088" idx="3"/>
          </p:cNvCxnSpPr>
          <p:nvPr/>
        </p:nvCxnSpPr>
        <p:spPr>
          <a:xfrm flipH="1">
            <a:off x="6585825" y="2380426"/>
            <a:ext cx="736500" cy="750300"/>
          </a:xfrm>
          <a:prstGeom prst="straightConnector1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lg" w="lg" type="triangle"/>
            <a:tailEnd len="lg" w="lg" type="none"/>
          </a:ln>
        </p:spPr>
      </p:cxnSp>
      <p:sp>
        <p:nvSpPr>
          <p:cNvPr id="1118" name="Shape 1118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Genotype is a </a:t>
            </a:r>
            <a:r>
              <a:rPr b="1" lang="en"/>
              <a:t>Different Policy and Value Fn</a:t>
            </a:r>
            <a:endParaRPr b="1"/>
          </a:p>
        </p:txBody>
      </p:sp>
      <p:sp>
        <p:nvSpPr>
          <p:cNvPr id="1119" name="Shape 1119"/>
          <p:cNvSpPr/>
          <p:nvPr/>
        </p:nvSpPr>
        <p:spPr>
          <a:xfrm>
            <a:off x="6454125" y="902969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0" name="Shape 1120"/>
          <p:cNvSpPr/>
          <p:nvPr/>
        </p:nvSpPr>
        <p:spPr>
          <a:xfrm>
            <a:off x="6454125" y="1227812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1" name="Shape 1121"/>
          <p:cNvSpPr/>
          <p:nvPr/>
        </p:nvSpPr>
        <p:spPr>
          <a:xfrm>
            <a:off x="6454125" y="1831325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2" name="Shape 1122"/>
          <p:cNvSpPr/>
          <p:nvPr/>
        </p:nvSpPr>
        <p:spPr>
          <a:xfrm>
            <a:off x="6454125" y="2481013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3" name="Shape 1123"/>
          <p:cNvSpPr/>
          <p:nvPr/>
        </p:nvSpPr>
        <p:spPr>
          <a:xfrm>
            <a:off x="6454125" y="2782769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4" name="Shape 1124"/>
          <p:cNvSpPr/>
          <p:nvPr/>
        </p:nvSpPr>
        <p:spPr>
          <a:xfrm>
            <a:off x="6454125" y="3386282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5" name="Shape 1125"/>
          <p:cNvSpPr/>
          <p:nvPr/>
        </p:nvSpPr>
        <p:spPr>
          <a:xfrm>
            <a:off x="6454125" y="3711126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6" name="Shape 1126"/>
          <p:cNvSpPr/>
          <p:nvPr/>
        </p:nvSpPr>
        <p:spPr>
          <a:xfrm>
            <a:off x="7979025" y="1117838"/>
            <a:ext cx="866700" cy="1122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7" name="Shape 1127"/>
          <p:cNvSpPr/>
          <p:nvPr/>
        </p:nvSpPr>
        <p:spPr>
          <a:xfrm>
            <a:off x="8303950" y="19504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8" name="Shape 1128"/>
          <p:cNvSpPr txBox="1"/>
          <p:nvPr/>
        </p:nvSpPr>
        <p:spPr>
          <a:xfrm>
            <a:off x="8386775" y="1481088"/>
            <a:ext cx="4587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丌</a:t>
            </a:r>
            <a:endParaRPr/>
          </a:p>
        </p:txBody>
      </p:sp>
      <p:sp>
        <p:nvSpPr>
          <p:cNvPr id="1129" name="Shape 1129"/>
          <p:cNvSpPr txBox="1"/>
          <p:nvPr/>
        </p:nvSpPr>
        <p:spPr>
          <a:xfrm>
            <a:off x="8430025" y="1865488"/>
            <a:ext cx="3939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1130" name="Shape 1130"/>
          <p:cNvSpPr txBox="1"/>
          <p:nvPr/>
        </p:nvSpPr>
        <p:spPr>
          <a:xfrm>
            <a:off x="8055225" y="1062463"/>
            <a:ext cx="802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Source Game</a:t>
            </a:r>
            <a:endParaRPr sz="1200"/>
          </a:p>
        </p:txBody>
      </p:sp>
      <p:sp>
        <p:nvSpPr>
          <p:cNvPr id="1131" name="Shape 1131"/>
          <p:cNvSpPr/>
          <p:nvPr/>
        </p:nvSpPr>
        <p:spPr>
          <a:xfrm>
            <a:off x="8303950" y="15694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32" name="Shape 1132"/>
          <p:cNvCxnSpPr>
            <a:stCxn id="1133" idx="0"/>
            <a:endCxn id="1131" idx="2"/>
          </p:cNvCxnSpPr>
          <p:nvPr/>
        </p:nvCxnSpPr>
        <p:spPr>
          <a:xfrm flipH="1" rot="10800000">
            <a:off x="7388179" y="1653161"/>
            <a:ext cx="915900" cy="67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34" name="Shape 1134"/>
          <p:cNvCxnSpPr>
            <a:stCxn id="1131" idx="2"/>
            <a:endCxn id="1133" idx="2"/>
          </p:cNvCxnSpPr>
          <p:nvPr/>
        </p:nvCxnSpPr>
        <p:spPr>
          <a:xfrm flipH="1">
            <a:off x="7388050" y="1653264"/>
            <a:ext cx="915900" cy="76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35" name="Shape 1135"/>
          <p:cNvCxnSpPr>
            <a:stCxn id="1127" idx="2"/>
            <a:endCxn id="1133" idx="0"/>
          </p:cNvCxnSpPr>
          <p:nvPr/>
        </p:nvCxnSpPr>
        <p:spPr>
          <a:xfrm flipH="1">
            <a:off x="7388050" y="2034264"/>
            <a:ext cx="915900" cy="29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36" name="Shape 1136"/>
          <p:cNvCxnSpPr>
            <a:stCxn id="1127" idx="2"/>
            <a:endCxn id="1133" idx="2"/>
          </p:cNvCxnSpPr>
          <p:nvPr/>
        </p:nvCxnSpPr>
        <p:spPr>
          <a:xfrm flipH="1">
            <a:off x="7388050" y="2034264"/>
            <a:ext cx="915900" cy="38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133" name="Shape 1133"/>
          <p:cNvSpPr/>
          <p:nvPr/>
        </p:nvSpPr>
        <p:spPr>
          <a:xfrm>
            <a:off x="7322329" y="2329961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7" name="Shape 1137"/>
          <p:cNvSpPr/>
          <p:nvPr/>
        </p:nvSpPr>
        <p:spPr>
          <a:xfrm>
            <a:off x="7979025" y="2718038"/>
            <a:ext cx="866700" cy="1122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8" name="Shape 1138"/>
          <p:cNvSpPr/>
          <p:nvPr/>
        </p:nvSpPr>
        <p:spPr>
          <a:xfrm>
            <a:off x="8303950" y="35506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9" name="Shape 1139"/>
          <p:cNvSpPr txBox="1"/>
          <p:nvPr/>
        </p:nvSpPr>
        <p:spPr>
          <a:xfrm>
            <a:off x="8386775" y="3081288"/>
            <a:ext cx="4587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丌</a:t>
            </a:r>
            <a:endParaRPr/>
          </a:p>
        </p:txBody>
      </p:sp>
      <p:sp>
        <p:nvSpPr>
          <p:cNvPr id="1140" name="Shape 1140"/>
          <p:cNvSpPr txBox="1"/>
          <p:nvPr/>
        </p:nvSpPr>
        <p:spPr>
          <a:xfrm>
            <a:off x="8430025" y="3465688"/>
            <a:ext cx="3939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1141" name="Shape 1141"/>
          <p:cNvSpPr txBox="1"/>
          <p:nvPr/>
        </p:nvSpPr>
        <p:spPr>
          <a:xfrm>
            <a:off x="8055225" y="2662663"/>
            <a:ext cx="802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Target Game</a:t>
            </a:r>
            <a:endParaRPr sz="1200"/>
          </a:p>
        </p:txBody>
      </p:sp>
      <p:sp>
        <p:nvSpPr>
          <p:cNvPr id="1142" name="Shape 1142"/>
          <p:cNvSpPr/>
          <p:nvPr/>
        </p:nvSpPr>
        <p:spPr>
          <a:xfrm>
            <a:off x="8303950" y="31696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43" name="Shape 1143"/>
          <p:cNvCxnSpPr>
            <a:stCxn id="1133" idx="0"/>
            <a:endCxn id="1142" idx="2"/>
          </p:cNvCxnSpPr>
          <p:nvPr/>
        </p:nvCxnSpPr>
        <p:spPr>
          <a:xfrm>
            <a:off x="7388179" y="2329961"/>
            <a:ext cx="915900" cy="92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44" name="Shape 1144"/>
          <p:cNvCxnSpPr>
            <a:stCxn id="1142" idx="2"/>
            <a:endCxn id="1133" idx="2"/>
          </p:cNvCxnSpPr>
          <p:nvPr/>
        </p:nvCxnSpPr>
        <p:spPr>
          <a:xfrm rot="10800000">
            <a:off x="7388050" y="2422464"/>
            <a:ext cx="915900" cy="83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45" name="Shape 1145"/>
          <p:cNvCxnSpPr>
            <a:stCxn id="1138" idx="2"/>
            <a:endCxn id="1133" idx="0"/>
          </p:cNvCxnSpPr>
          <p:nvPr/>
        </p:nvCxnSpPr>
        <p:spPr>
          <a:xfrm rot="10800000">
            <a:off x="7388050" y="2330064"/>
            <a:ext cx="915900" cy="130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46" name="Shape 1146"/>
          <p:cNvCxnSpPr>
            <a:stCxn id="1138" idx="2"/>
            <a:endCxn id="1133" idx="2"/>
          </p:cNvCxnSpPr>
          <p:nvPr/>
        </p:nvCxnSpPr>
        <p:spPr>
          <a:xfrm rot="10800000">
            <a:off x="7388050" y="2422464"/>
            <a:ext cx="915900" cy="121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147" name="Shape 1147"/>
          <p:cNvSpPr txBox="1"/>
          <p:nvPr/>
        </p:nvSpPr>
        <p:spPr>
          <a:xfrm>
            <a:off x="4247950" y="4218375"/>
            <a:ext cx="10251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ReduceSum modules</a:t>
            </a:r>
            <a:endParaRPr sz="1100"/>
          </a:p>
        </p:txBody>
      </p:sp>
      <p:sp>
        <p:nvSpPr>
          <p:cNvPr id="1148" name="Shape 1148"/>
          <p:cNvSpPr/>
          <p:nvPr/>
        </p:nvSpPr>
        <p:spPr>
          <a:xfrm>
            <a:off x="4116251" y="4346174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Shape 1149"/>
          <p:cNvSpPr/>
          <p:nvPr/>
        </p:nvSpPr>
        <p:spPr>
          <a:xfrm>
            <a:off x="5497750" y="4346176"/>
            <a:ext cx="131700" cy="924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0" name="Shape 1150"/>
          <p:cNvSpPr txBox="1"/>
          <p:nvPr/>
        </p:nvSpPr>
        <p:spPr>
          <a:xfrm>
            <a:off x="5598900" y="4218375"/>
            <a:ext cx="10251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Linear layer modules</a:t>
            </a:r>
            <a:endParaRPr sz="1100"/>
          </a:p>
        </p:txBody>
      </p:sp>
      <p:sp>
        <p:nvSpPr>
          <p:cNvPr id="1151" name="Shape 1151"/>
          <p:cNvSpPr txBox="1"/>
          <p:nvPr/>
        </p:nvSpPr>
        <p:spPr>
          <a:xfrm>
            <a:off x="3183925" y="4218375"/>
            <a:ext cx="7761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Conv2D Modules</a:t>
            </a:r>
            <a:endParaRPr sz="1100"/>
          </a:p>
        </p:txBody>
      </p:sp>
      <p:sp>
        <p:nvSpPr>
          <p:cNvPr id="1152" name="Shape 1152"/>
          <p:cNvSpPr/>
          <p:nvPr/>
        </p:nvSpPr>
        <p:spPr>
          <a:xfrm>
            <a:off x="3052218" y="4346163"/>
            <a:ext cx="131700" cy="924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3" name="Shape 1153"/>
          <p:cNvSpPr/>
          <p:nvPr/>
        </p:nvSpPr>
        <p:spPr>
          <a:xfrm>
            <a:off x="6739570" y="4346176"/>
            <a:ext cx="131700" cy="92400"/>
          </a:xfrm>
          <a:prstGeom prst="rect">
            <a:avLst/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Shape 1154"/>
          <p:cNvSpPr txBox="1"/>
          <p:nvPr/>
        </p:nvSpPr>
        <p:spPr>
          <a:xfrm>
            <a:off x="6879250" y="4218375"/>
            <a:ext cx="7368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Active modules</a:t>
            </a:r>
            <a:endParaRPr sz="11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Shape 1159"/>
          <p:cNvSpPr/>
          <p:nvPr/>
        </p:nvSpPr>
        <p:spPr>
          <a:xfrm>
            <a:off x="6373375" y="841350"/>
            <a:ext cx="13641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0" name="Shape 1160"/>
          <p:cNvSpPr/>
          <p:nvPr/>
        </p:nvSpPr>
        <p:spPr>
          <a:xfrm>
            <a:off x="4540350" y="841350"/>
            <a:ext cx="15060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1" name="Shape 1161"/>
          <p:cNvSpPr/>
          <p:nvPr/>
        </p:nvSpPr>
        <p:spPr>
          <a:xfrm>
            <a:off x="2787750" y="841350"/>
            <a:ext cx="15060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2" name="Shape 1162"/>
          <p:cNvSpPr/>
          <p:nvPr/>
        </p:nvSpPr>
        <p:spPr>
          <a:xfrm>
            <a:off x="958950" y="841350"/>
            <a:ext cx="1506000" cy="303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3" name="Shape 1163"/>
          <p:cNvSpPr/>
          <p:nvPr/>
        </p:nvSpPr>
        <p:spPr>
          <a:xfrm>
            <a:off x="1051893" y="9029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4" name="Shape 1164"/>
          <p:cNvSpPr/>
          <p:nvPr/>
        </p:nvSpPr>
        <p:spPr>
          <a:xfrm>
            <a:off x="1051893" y="1227812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5" name="Shape 1165"/>
          <p:cNvSpPr/>
          <p:nvPr/>
        </p:nvSpPr>
        <p:spPr>
          <a:xfrm>
            <a:off x="1051893" y="15295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6" name="Shape 1166"/>
          <p:cNvSpPr/>
          <p:nvPr/>
        </p:nvSpPr>
        <p:spPr>
          <a:xfrm>
            <a:off x="1051893" y="1831325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7" name="Shape 1167"/>
          <p:cNvSpPr/>
          <p:nvPr/>
        </p:nvSpPr>
        <p:spPr>
          <a:xfrm>
            <a:off x="1051893" y="21561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8" name="Shape 1168"/>
          <p:cNvSpPr/>
          <p:nvPr/>
        </p:nvSpPr>
        <p:spPr>
          <a:xfrm>
            <a:off x="1051893" y="2481013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9" name="Shape 1169"/>
          <p:cNvSpPr/>
          <p:nvPr/>
        </p:nvSpPr>
        <p:spPr>
          <a:xfrm>
            <a:off x="1051893" y="27827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0" name="Shape 1170"/>
          <p:cNvSpPr/>
          <p:nvPr/>
        </p:nvSpPr>
        <p:spPr>
          <a:xfrm>
            <a:off x="1051893" y="30845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Shape 1171"/>
          <p:cNvSpPr/>
          <p:nvPr/>
        </p:nvSpPr>
        <p:spPr>
          <a:xfrm>
            <a:off x="1051893" y="3386282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2" name="Shape 1172"/>
          <p:cNvSpPr/>
          <p:nvPr/>
        </p:nvSpPr>
        <p:spPr>
          <a:xfrm>
            <a:off x="1051893" y="37111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Shape 1173"/>
          <p:cNvSpPr/>
          <p:nvPr/>
        </p:nvSpPr>
        <p:spPr>
          <a:xfrm>
            <a:off x="2872870" y="9029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4" name="Shape 1174"/>
          <p:cNvSpPr/>
          <p:nvPr/>
        </p:nvSpPr>
        <p:spPr>
          <a:xfrm>
            <a:off x="2872870" y="122781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5" name="Shape 1175"/>
          <p:cNvSpPr/>
          <p:nvPr/>
        </p:nvSpPr>
        <p:spPr>
          <a:xfrm>
            <a:off x="2872870" y="15295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6" name="Shape 1176"/>
          <p:cNvSpPr/>
          <p:nvPr/>
        </p:nvSpPr>
        <p:spPr>
          <a:xfrm>
            <a:off x="2872870" y="1831325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7" name="Shape 1177"/>
          <p:cNvSpPr/>
          <p:nvPr/>
        </p:nvSpPr>
        <p:spPr>
          <a:xfrm>
            <a:off x="2872870" y="21561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Shape 1178"/>
          <p:cNvSpPr/>
          <p:nvPr/>
        </p:nvSpPr>
        <p:spPr>
          <a:xfrm>
            <a:off x="2872870" y="2481013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Shape 1179"/>
          <p:cNvSpPr/>
          <p:nvPr/>
        </p:nvSpPr>
        <p:spPr>
          <a:xfrm>
            <a:off x="2872870" y="27827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0" name="Shape 1180"/>
          <p:cNvSpPr/>
          <p:nvPr/>
        </p:nvSpPr>
        <p:spPr>
          <a:xfrm>
            <a:off x="2872870" y="30845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1" name="Shape 1181"/>
          <p:cNvSpPr/>
          <p:nvPr/>
        </p:nvSpPr>
        <p:spPr>
          <a:xfrm>
            <a:off x="2872870" y="338628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2" name="Shape 1182"/>
          <p:cNvSpPr/>
          <p:nvPr/>
        </p:nvSpPr>
        <p:spPr>
          <a:xfrm>
            <a:off x="2872870" y="3711126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3" name="Shape 1183"/>
          <p:cNvSpPr/>
          <p:nvPr/>
        </p:nvSpPr>
        <p:spPr>
          <a:xfrm>
            <a:off x="4633147" y="9029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4" name="Shape 1184"/>
          <p:cNvSpPr/>
          <p:nvPr/>
        </p:nvSpPr>
        <p:spPr>
          <a:xfrm>
            <a:off x="4633147" y="1227812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5" name="Shape 1185"/>
          <p:cNvSpPr/>
          <p:nvPr/>
        </p:nvSpPr>
        <p:spPr>
          <a:xfrm>
            <a:off x="4633147" y="15295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6" name="Shape 1186"/>
          <p:cNvSpPr/>
          <p:nvPr/>
        </p:nvSpPr>
        <p:spPr>
          <a:xfrm>
            <a:off x="4633147" y="1831325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7" name="Shape 1187"/>
          <p:cNvSpPr/>
          <p:nvPr/>
        </p:nvSpPr>
        <p:spPr>
          <a:xfrm>
            <a:off x="4633147" y="21561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8" name="Shape 1188"/>
          <p:cNvSpPr/>
          <p:nvPr/>
        </p:nvSpPr>
        <p:spPr>
          <a:xfrm>
            <a:off x="4633147" y="2481013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9" name="Shape 1189"/>
          <p:cNvSpPr/>
          <p:nvPr/>
        </p:nvSpPr>
        <p:spPr>
          <a:xfrm>
            <a:off x="4633147" y="27827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0" name="Shape 1190"/>
          <p:cNvSpPr/>
          <p:nvPr/>
        </p:nvSpPr>
        <p:spPr>
          <a:xfrm>
            <a:off x="4633147" y="30845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1" name="Shape 1191"/>
          <p:cNvSpPr/>
          <p:nvPr/>
        </p:nvSpPr>
        <p:spPr>
          <a:xfrm>
            <a:off x="4633147" y="338628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2" name="Shape 1192"/>
          <p:cNvSpPr/>
          <p:nvPr/>
        </p:nvSpPr>
        <p:spPr>
          <a:xfrm>
            <a:off x="4633147" y="37111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3" name="Shape 1193"/>
          <p:cNvSpPr/>
          <p:nvPr/>
        </p:nvSpPr>
        <p:spPr>
          <a:xfrm>
            <a:off x="6454125" y="9029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4" name="Shape 1194"/>
          <p:cNvSpPr/>
          <p:nvPr/>
        </p:nvSpPr>
        <p:spPr>
          <a:xfrm>
            <a:off x="6454125" y="122781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5" name="Shape 1195"/>
          <p:cNvSpPr/>
          <p:nvPr/>
        </p:nvSpPr>
        <p:spPr>
          <a:xfrm>
            <a:off x="6454125" y="15295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Shape 1196"/>
          <p:cNvSpPr/>
          <p:nvPr/>
        </p:nvSpPr>
        <p:spPr>
          <a:xfrm>
            <a:off x="6454125" y="1831325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Shape 1197"/>
          <p:cNvSpPr/>
          <p:nvPr/>
        </p:nvSpPr>
        <p:spPr>
          <a:xfrm>
            <a:off x="6454125" y="21561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8" name="Shape 1198"/>
          <p:cNvSpPr/>
          <p:nvPr/>
        </p:nvSpPr>
        <p:spPr>
          <a:xfrm>
            <a:off x="6454125" y="2481013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Shape 1199"/>
          <p:cNvSpPr/>
          <p:nvPr/>
        </p:nvSpPr>
        <p:spPr>
          <a:xfrm>
            <a:off x="6454125" y="2782769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0" name="Shape 1200"/>
          <p:cNvSpPr/>
          <p:nvPr/>
        </p:nvSpPr>
        <p:spPr>
          <a:xfrm>
            <a:off x="6454125" y="3084526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1" name="Shape 1201"/>
          <p:cNvSpPr/>
          <p:nvPr/>
        </p:nvSpPr>
        <p:spPr>
          <a:xfrm>
            <a:off x="6454125" y="3386282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Shape 1202"/>
          <p:cNvSpPr/>
          <p:nvPr/>
        </p:nvSpPr>
        <p:spPr>
          <a:xfrm>
            <a:off x="6454125" y="3711126"/>
            <a:ext cx="1317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3" name="Shape 1203"/>
          <p:cNvSpPr txBox="1"/>
          <p:nvPr/>
        </p:nvSpPr>
        <p:spPr>
          <a:xfrm>
            <a:off x="335550" y="1571684"/>
            <a:ext cx="2556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INPUT</a:t>
            </a:r>
            <a:endParaRPr sz="2400"/>
          </a:p>
        </p:txBody>
      </p:sp>
      <p:sp>
        <p:nvSpPr>
          <p:cNvPr id="1204" name="Shape 1204"/>
          <p:cNvSpPr txBox="1"/>
          <p:nvPr/>
        </p:nvSpPr>
        <p:spPr>
          <a:xfrm>
            <a:off x="7540550" y="1447800"/>
            <a:ext cx="843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5" name="Shape 1205"/>
          <p:cNvSpPr/>
          <p:nvPr/>
        </p:nvSpPr>
        <p:spPr>
          <a:xfrm>
            <a:off x="1896126" y="2291049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Shape 1206"/>
          <p:cNvSpPr/>
          <p:nvPr/>
        </p:nvSpPr>
        <p:spPr>
          <a:xfrm>
            <a:off x="3777802" y="2291049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7" name="Shape 1207"/>
          <p:cNvSpPr/>
          <p:nvPr/>
        </p:nvSpPr>
        <p:spPr>
          <a:xfrm>
            <a:off x="5598779" y="2291049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08" name="Shape 1208"/>
          <p:cNvCxnSpPr>
            <a:stCxn id="1164" idx="3"/>
            <a:endCxn id="1205" idx="1"/>
          </p:cNvCxnSpPr>
          <p:nvPr/>
        </p:nvCxnSpPr>
        <p:spPr>
          <a:xfrm>
            <a:off x="1183593" y="1274012"/>
            <a:ext cx="712500" cy="106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209" name="Shape 1209"/>
          <p:cNvCxnSpPr>
            <a:stCxn id="1167" idx="3"/>
            <a:endCxn id="1205" idx="1"/>
          </p:cNvCxnSpPr>
          <p:nvPr/>
        </p:nvCxnSpPr>
        <p:spPr>
          <a:xfrm>
            <a:off x="1183593" y="2202369"/>
            <a:ext cx="712500" cy="135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210" name="Shape 1210"/>
          <p:cNvCxnSpPr>
            <a:stCxn id="1168" idx="3"/>
            <a:endCxn id="1205" idx="1"/>
          </p:cNvCxnSpPr>
          <p:nvPr/>
        </p:nvCxnSpPr>
        <p:spPr>
          <a:xfrm flipH="1" rot="10800000">
            <a:off x="1183593" y="2337313"/>
            <a:ext cx="712500" cy="189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211" name="Shape 1211"/>
          <p:cNvCxnSpPr>
            <a:stCxn id="1171" idx="3"/>
            <a:endCxn id="1205" idx="1"/>
          </p:cNvCxnSpPr>
          <p:nvPr/>
        </p:nvCxnSpPr>
        <p:spPr>
          <a:xfrm flipH="1" rot="10800000">
            <a:off x="1183593" y="2337182"/>
            <a:ext cx="712500" cy="109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212" name="Shape 1212"/>
          <p:cNvCxnSpPr>
            <a:stCxn id="1205" idx="3"/>
            <a:endCxn id="1175" idx="1"/>
          </p:cNvCxnSpPr>
          <p:nvPr/>
        </p:nvCxnSpPr>
        <p:spPr>
          <a:xfrm flipH="1" rot="10800000">
            <a:off x="2027826" y="1575849"/>
            <a:ext cx="845100" cy="761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213" name="Shape 1213"/>
          <p:cNvCxnSpPr>
            <a:stCxn id="1205" idx="3"/>
            <a:endCxn id="1176" idx="1"/>
          </p:cNvCxnSpPr>
          <p:nvPr/>
        </p:nvCxnSpPr>
        <p:spPr>
          <a:xfrm flipH="1" rot="10800000">
            <a:off x="2027826" y="1877649"/>
            <a:ext cx="845100" cy="45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214" name="Shape 1214"/>
          <p:cNvCxnSpPr>
            <a:stCxn id="1205" idx="3"/>
            <a:endCxn id="1178" idx="1"/>
          </p:cNvCxnSpPr>
          <p:nvPr/>
        </p:nvCxnSpPr>
        <p:spPr>
          <a:xfrm>
            <a:off x="2027826" y="2337249"/>
            <a:ext cx="845100" cy="189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215" name="Shape 1215"/>
          <p:cNvCxnSpPr>
            <a:stCxn id="1205" idx="3"/>
            <a:endCxn id="1182" idx="1"/>
          </p:cNvCxnSpPr>
          <p:nvPr/>
        </p:nvCxnSpPr>
        <p:spPr>
          <a:xfrm>
            <a:off x="2027826" y="2337249"/>
            <a:ext cx="845100" cy="1420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216" name="Shape 1216"/>
          <p:cNvCxnSpPr>
            <a:stCxn id="1175" idx="3"/>
            <a:endCxn id="1206" idx="1"/>
          </p:cNvCxnSpPr>
          <p:nvPr/>
        </p:nvCxnSpPr>
        <p:spPr>
          <a:xfrm>
            <a:off x="3004570" y="1575769"/>
            <a:ext cx="773100" cy="761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217" name="Shape 1217"/>
          <p:cNvCxnSpPr>
            <a:stCxn id="1176" idx="3"/>
            <a:endCxn id="1206" idx="1"/>
          </p:cNvCxnSpPr>
          <p:nvPr/>
        </p:nvCxnSpPr>
        <p:spPr>
          <a:xfrm>
            <a:off x="3004570" y="1877525"/>
            <a:ext cx="773100" cy="45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218" name="Shape 1218"/>
          <p:cNvCxnSpPr>
            <a:stCxn id="1178" idx="3"/>
            <a:endCxn id="1206" idx="1"/>
          </p:cNvCxnSpPr>
          <p:nvPr/>
        </p:nvCxnSpPr>
        <p:spPr>
          <a:xfrm flipH="1" rot="10800000">
            <a:off x="3004570" y="2337313"/>
            <a:ext cx="773100" cy="189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219" name="Shape 1219"/>
          <p:cNvCxnSpPr>
            <a:stCxn id="1182" idx="3"/>
            <a:endCxn id="1206" idx="1"/>
          </p:cNvCxnSpPr>
          <p:nvPr/>
        </p:nvCxnSpPr>
        <p:spPr>
          <a:xfrm flipH="1" rot="10800000">
            <a:off x="3004570" y="2337126"/>
            <a:ext cx="773100" cy="1420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220" name="Shape 1220"/>
          <p:cNvCxnSpPr>
            <a:stCxn id="1206" idx="3"/>
            <a:endCxn id="1184" idx="1"/>
          </p:cNvCxnSpPr>
          <p:nvPr/>
        </p:nvCxnSpPr>
        <p:spPr>
          <a:xfrm flipH="1" rot="10800000">
            <a:off x="3909502" y="1274049"/>
            <a:ext cx="723600" cy="106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221" name="Shape 1221"/>
          <p:cNvCxnSpPr>
            <a:stCxn id="1206" idx="3"/>
            <a:endCxn id="1185" idx="1"/>
          </p:cNvCxnSpPr>
          <p:nvPr/>
        </p:nvCxnSpPr>
        <p:spPr>
          <a:xfrm flipH="1" rot="10800000">
            <a:off x="3909502" y="1575849"/>
            <a:ext cx="723600" cy="761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222" name="Shape 1222"/>
          <p:cNvCxnSpPr>
            <a:stCxn id="1184" idx="3"/>
            <a:endCxn id="1207" idx="1"/>
          </p:cNvCxnSpPr>
          <p:nvPr/>
        </p:nvCxnSpPr>
        <p:spPr>
          <a:xfrm>
            <a:off x="4764847" y="1274012"/>
            <a:ext cx="834000" cy="106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223" name="Shape 1223"/>
          <p:cNvCxnSpPr>
            <a:stCxn id="1185" idx="3"/>
            <a:endCxn id="1207" idx="1"/>
          </p:cNvCxnSpPr>
          <p:nvPr/>
        </p:nvCxnSpPr>
        <p:spPr>
          <a:xfrm>
            <a:off x="4764847" y="1575769"/>
            <a:ext cx="834000" cy="761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224" name="Shape 1224"/>
          <p:cNvCxnSpPr>
            <a:stCxn id="1207" idx="3"/>
            <a:endCxn id="1195" idx="1"/>
          </p:cNvCxnSpPr>
          <p:nvPr/>
        </p:nvCxnSpPr>
        <p:spPr>
          <a:xfrm flipH="1" rot="10800000">
            <a:off x="5730479" y="1575849"/>
            <a:ext cx="723600" cy="761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225" name="Shape 1225"/>
          <p:cNvCxnSpPr>
            <a:stCxn id="1207" idx="3"/>
            <a:endCxn id="1197" idx="1"/>
          </p:cNvCxnSpPr>
          <p:nvPr/>
        </p:nvCxnSpPr>
        <p:spPr>
          <a:xfrm flipH="1" rot="10800000">
            <a:off x="5730479" y="2202249"/>
            <a:ext cx="723600" cy="135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226" name="Shape 1226"/>
          <p:cNvCxnSpPr>
            <a:stCxn id="1207" idx="3"/>
            <a:endCxn id="1200" idx="1"/>
          </p:cNvCxnSpPr>
          <p:nvPr/>
        </p:nvCxnSpPr>
        <p:spPr>
          <a:xfrm>
            <a:off x="5730479" y="2337249"/>
            <a:ext cx="723600" cy="793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227" name="Shape 1227"/>
          <p:cNvCxnSpPr>
            <a:endCxn id="1195" idx="3"/>
          </p:cNvCxnSpPr>
          <p:nvPr/>
        </p:nvCxnSpPr>
        <p:spPr>
          <a:xfrm rot="10800000">
            <a:off x="6585825" y="1575769"/>
            <a:ext cx="736500" cy="804600"/>
          </a:xfrm>
          <a:prstGeom prst="straightConnector1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28" name="Shape 1228"/>
          <p:cNvCxnSpPr>
            <a:endCxn id="1197" idx="3"/>
          </p:cNvCxnSpPr>
          <p:nvPr/>
        </p:nvCxnSpPr>
        <p:spPr>
          <a:xfrm rot="10800000">
            <a:off x="6585825" y="2202369"/>
            <a:ext cx="736500" cy="178200"/>
          </a:xfrm>
          <a:prstGeom prst="straightConnector1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29" name="Shape 1229"/>
          <p:cNvCxnSpPr>
            <a:endCxn id="1200" idx="3"/>
          </p:cNvCxnSpPr>
          <p:nvPr/>
        </p:nvCxnSpPr>
        <p:spPr>
          <a:xfrm flipH="1">
            <a:off x="6585825" y="2380426"/>
            <a:ext cx="736500" cy="750300"/>
          </a:xfrm>
          <a:prstGeom prst="straightConnector1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230" name="Shape 1230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Gradients Only Pass Through Genotype’s Modules</a:t>
            </a:r>
            <a:endParaRPr/>
          </a:p>
        </p:txBody>
      </p:sp>
      <p:sp>
        <p:nvSpPr>
          <p:cNvPr id="1231" name="Shape 1231"/>
          <p:cNvSpPr/>
          <p:nvPr/>
        </p:nvSpPr>
        <p:spPr>
          <a:xfrm>
            <a:off x="6454125" y="902969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2" name="Shape 1232"/>
          <p:cNvSpPr/>
          <p:nvPr/>
        </p:nvSpPr>
        <p:spPr>
          <a:xfrm>
            <a:off x="6454125" y="1227812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3" name="Shape 1233"/>
          <p:cNvSpPr/>
          <p:nvPr/>
        </p:nvSpPr>
        <p:spPr>
          <a:xfrm>
            <a:off x="6454125" y="1831325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4" name="Shape 1234"/>
          <p:cNvSpPr/>
          <p:nvPr/>
        </p:nvSpPr>
        <p:spPr>
          <a:xfrm>
            <a:off x="6454125" y="2481013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5" name="Shape 1235"/>
          <p:cNvSpPr/>
          <p:nvPr/>
        </p:nvSpPr>
        <p:spPr>
          <a:xfrm>
            <a:off x="6454125" y="2782769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6" name="Shape 1236"/>
          <p:cNvSpPr/>
          <p:nvPr/>
        </p:nvSpPr>
        <p:spPr>
          <a:xfrm>
            <a:off x="6454125" y="3386282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7" name="Shape 1237"/>
          <p:cNvSpPr/>
          <p:nvPr/>
        </p:nvSpPr>
        <p:spPr>
          <a:xfrm>
            <a:off x="6454125" y="3711126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8" name="Shape 1238"/>
          <p:cNvSpPr/>
          <p:nvPr/>
        </p:nvSpPr>
        <p:spPr>
          <a:xfrm>
            <a:off x="7979025" y="1117838"/>
            <a:ext cx="866700" cy="1122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9" name="Shape 1239"/>
          <p:cNvSpPr/>
          <p:nvPr/>
        </p:nvSpPr>
        <p:spPr>
          <a:xfrm>
            <a:off x="8303950" y="19504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0" name="Shape 1240"/>
          <p:cNvSpPr txBox="1"/>
          <p:nvPr/>
        </p:nvSpPr>
        <p:spPr>
          <a:xfrm>
            <a:off x="8386775" y="1481088"/>
            <a:ext cx="4587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丌</a:t>
            </a:r>
            <a:endParaRPr/>
          </a:p>
        </p:txBody>
      </p:sp>
      <p:sp>
        <p:nvSpPr>
          <p:cNvPr id="1241" name="Shape 1241"/>
          <p:cNvSpPr txBox="1"/>
          <p:nvPr/>
        </p:nvSpPr>
        <p:spPr>
          <a:xfrm>
            <a:off x="8430025" y="1865488"/>
            <a:ext cx="3939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1242" name="Shape 1242"/>
          <p:cNvSpPr txBox="1"/>
          <p:nvPr/>
        </p:nvSpPr>
        <p:spPr>
          <a:xfrm>
            <a:off x="8055225" y="1062463"/>
            <a:ext cx="802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Source Game</a:t>
            </a:r>
            <a:endParaRPr sz="1200"/>
          </a:p>
        </p:txBody>
      </p:sp>
      <p:sp>
        <p:nvSpPr>
          <p:cNvPr id="1243" name="Shape 1243"/>
          <p:cNvSpPr/>
          <p:nvPr/>
        </p:nvSpPr>
        <p:spPr>
          <a:xfrm>
            <a:off x="8303950" y="15694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44" name="Shape 1244"/>
          <p:cNvCxnSpPr>
            <a:stCxn id="1245" idx="0"/>
            <a:endCxn id="1243" idx="2"/>
          </p:cNvCxnSpPr>
          <p:nvPr/>
        </p:nvCxnSpPr>
        <p:spPr>
          <a:xfrm flipH="1" rot="10800000">
            <a:off x="7388179" y="1653161"/>
            <a:ext cx="915900" cy="67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46" name="Shape 1246"/>
          <p:cNvCxnSpPr>
            <a:stCxn id="1243" idx="2"/>
            <a:endCxn id="1245" idx="2"/>
          </p:cNvCxnSpPr>
          <p:nvPr/>
        </p:nvCxnSpPr>
        <p:spPr>
          <a:xfrm flipH="1">
            <a:off x="7388050" y="1653264"/>
            <a:ext cx="915900" cy="76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47" name="Shape 1247"/>
          <p:cNvCxnSpPr>
            <a:stCxn id="1239" idx="2"/>
            <a:endCxn id="1245" idx="0"/>
          </p:cNvCxnSpPr>
          <p:nvPr/>
        </p:nvCxnSpPr>
        <p:spPr>
          <a:xfrm flipH="1">
            <a:off x="7388050" y="2034264"/>
            <a:ext cx="915900" cy="29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48" name="Shape 1248"/>
          <p:cNvCxnSpPr>
            <a:stCxn id="1239" idx="2"/>
            <a:endCxn id="1245" idx="2"/>
          </p:cNvCxnSpPr>
          <p:nvPr/>
        </p:nvCxnSpPr>
        <p:spPr>
          <a:xfrm flipH="1">
            <a:off x="7388050" y="2034264"/>
            <a:ext cx="915900" cy="38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245" name="Shape 1245"/>
          <p:cNvSpPr/>
          <p:nvPr/>
        </p:nvSpPr>
        <p:spPr>
          <a:xfrm>
            <a:off x="7322329" y="2329961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9" name="Shape 1249"/>
          <p:cNvSpPr/>
          <p:nvPr/>
        </p:nvSpPr>
        <p:spPr>
          <a:xfrm>
            <a:off x="7979025" y="2718038"/>
            <a:ext cx="866700" cy="1122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0" name="Shape 1250"/>
          <p:cNvSpPr/>
          <p:nvPr/>
        </p:nvSpPr>
        <p:spPr>
          <a:xfrm>
            <a:off x="8303950" y="35506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1" name="Shape 1251"/>
          <p:cNvSpPr txBox="1"/>
          <p:nvPr/>
        </p:nvSpPr>
        <p:spPr>
          <a:xfrm>
            <a:off x="8386775" y="3081288"/>
            <a:ext cx="4587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丌</a:t>
            </a:r>
            <a:endParaRPr/>
          </a:p>
        </p:txBody>
      </p:sp>
      <p:sp>
        <p:nvSpPr>
          <p:cNvPr id="1252" name="Shape 1252"/>
          <p:cNvSpPr txBox="1"/>
          <p:nvPr/>
        </p:nvSpPr>
        <p:spPr>
          <a:xfrm>
            <a:off x="8430025" y="3465688"/>
            <a:ext cx="3939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1253" name="Shape 1253"/>
          <p:cNvSpPr txBox="1"/>
          <p:nvPr/>
        </p:nvSpPr>
        <p:spPr>
          <a:xfrm>
            <a:off x="8055225" y="2662663"/>
            <a:ext cx="802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Target Game</a:t>
            </a:r>
            <a:endParaRPr sz="1200"/>
          </a:p>
        </p:txBody>
      </p:sp>
      <p:sp>
        <p:nvSpPr>
          <p:cNvPr id="1254" name="Shape 1254"/>
          <p:cNvSpPr/>
          <p:nvPr/>
        </p:nvSpPr>
        <p:spPr>
          <a:xfrm>
            <a:off x="8303950" y="31696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55" name="Shape 1255"/>
          <p:cNvCxnSpPr>
            <a:stCxn id="1245" idx="0"/>
            <a:endCxn id="1254" idx="2"/>
          </p:cNvCxnSpPr>
          <p:nvPr/>
        </p:nvCxnSpPr>
        <p:spPr>
          <a:xfrm>
            <a:off x="7388179" y="2329961"/>
            <a:ext cx="915900" cy="92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56" name="Shape 1256"/>
          <p:cNvCxnSpPr>
            <a:stCxn id="1254" idx="2"/>
            <a:endCxn id="1245" idx="2"/>
          </p:cNvCxnSpPr>
          <p:nvPr/>
        </p:nvCxnSpPr>
        <p:spPr>
          <a:xfrm rot="10800000">
            <a:off x="7388050" y="2422464"/>
            <a:ext cx="915900" cy="83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57" name="Shape 1257"/>
          <p:cNvCxnSpPr>
            <a:stCxn id="1250" idx="2"/>
            <a:endCxn id="1245" idx="0"/>
          </p:cNvCxnSpPr>
          <p:nvPr/>
        </p:nvCxnSpPr>
        <p:spPr>
          <a:xfrm rot="10800000">
            <a:off x="7388050" y="2330064"/>
            <a:ext cx="915900" cy="130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58" name="Shape 1258"/>
          <p:cNvCxnSpPr>
            <a:stCxn id="1250" idx="2"/>
            <a:endCxn id="1245" idx="2"/>
          </p:cNvCxnSpPr>
          <p:nvPr/>
        </p:nvCxnSpPr>
        <p:spPr>
          <a:xfrm rot="10800000">
            <a:off x="7388050" y="2422464"/>
            <a:ext cx="915900" cy="121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259" name="Shape 1259"/>
          <p:cNvSpPr txBox="1"/>
          <p:nvPr/>
        </p:nvSpPr>
        <p:spPr>
          <a:xfrm>
            <a:off x="4247950" y="4218375"/>
            <a:ext cx="10251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ReduceSum modules</a:t>
            </a:r>
            <a:endParaRPr sz="1100"/>
          </a:p>
        </p:txBody>
      </p:sp>
      <p:sp>
        <p:nvSpPr>
          <p:cNvPr id="1260" name="Shape 1260"/>
          <p:cNvSpPr/>
          <p:nvPr/>
        </p:nvSpPr>
        <p:spPr>
          <a:xfrm>
            <a:off x="4116251" y="4346174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1" name="Shape 1261"/>
          <p:cNvSpPr/>
          <p:nvPr/>
        </p:nvSpPr>
        <p:spPr>
          <a:xfrm>
            <a:off x="5497750" y="4346176"/>
            <a:ext cx="131700" cy="924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2" name="Shape 1262"/>
          <p:cNvSpPr txBox="1"/>
          <p:nvPr/>
        </p:nvSpPr>
        <p:spPr>
          <a:xfrm>
            <a:off x="5598900" y="4218375"/>
            <a:ext cx="10251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Linear layer modules</a:t>
            </a:r>
            <a:endParaRPr sz="1100"/>
          </a:p>
        </p:txBody>
      </p:sp>
      <p:sp>
        <p:nvSpPr>
          <p:cNvPr id="1263" name="Shape 1263"/>
          <p:cNvSpPr txBox="1"/>
          <p:nvPr/>
        </p:nvSpPr>
        <p:spPr>
          <a:xfrm>
            <a:off x="3183925" y="4218375"/>
            <a:ext cx="7761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Conv2D Modules</a:t>
            </a:r>
            <a:endParaRPr sz="1100"/>
          </a:p>
        </p:txBody>
      </p:sp>
      <p:sp>
        <p:nvSpPr>
          <p:cNvPr id="1264" name="Shape 1264"/>
          <p:cNvSpPr/>
          <p:nvPr/>
        </p:nvSpPr>
        <p:spPr>
          <a:xfrm>
            <a:off x="3052218" y="4346163"/>
            <a:ext cx="131700" cy="924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5" name="Shape 1265"/>
          <p:cNvSpPr/>
          <p:nvPr/>
        </p:nvSpPr>
        <p:spPr>
          <a:xfrm>
            <a:off x="6739570" y="4346176"/>
            <a:ext cx="131700" cy="92400"/>
          </a:xfrm>
          <a:prstGeom prst="rect">
            <a:avLst/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6" name="Shape 1266"/>
          <p:cNvSpPr txBox="1"/>
          <p:nvPr/>
        </p:nvSpPr>
        <p:spPr>
          <a:xfrm>
            <a:off x="6879250" y="4218375"/>
            <a:ext cx="7368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Active modules</a:t>
            </a:r>
            <a:endParaRPr sz="1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Shape 1271"/>
          <p:cNvSpPr/>
          <p:nvPr/>
        </p:nvSpPr>
        <p:spPr>
          <a:xfrm>
            <a:off x="963895" y="841350"/>
            <a:ext cx="5708700" cy="3033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2" name="Shape 1272"/>
          <p:cNvPicPr preferRelativeResize="0"/>
          <p:nvPr/>
        </p:nvPicPr>
        <p:blipFill rotWithShape="1">
          <a:blip r:embed="rId3">
            <a:alphaModFix/>
          </a:blip>
          <a:srcRect b="10567" l="13269" r="10510" t="1443"/>
          <a:stretch/>
        </p:blipFill>
        <p:spPr>
          <a:xfrm>
            <a:off x="956675" y="842617"/>
            <a:ext cx="5708621" cy="303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273" name="Shape 1273"/>
          <p:cNvSpPr/>
          <p:nvPr/>
        </p:nvSpPr>
        <p:spPr>
          <a:xfrm>
            <a:off x="1056716" y="902944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4" name="Shape 1274"/>
          <p:cNvSpPr/>
          <p:nvPr/>
        </p:nvSpPr>
        <p:spPr>
          <a:xfrm>
            <a:off x="1056716" y="1227661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5" name="Shape 1275"/>
          <p:cNvSpPr/>
          <p:nvPr/>
        </p:nvSpPr>
        <p:spPr>
          <a:xfrm>
            <a:off x="1056716" y="1529300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6" name="Shape 1276"/>
          <p:cNvSpPr/>
          <p:nvPr/>
        </p:nvSpPr>
        <p:spPr>
          <a:xfrm>
            <a:off x="1056716" y="1830939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7" name="Shape 1277"/>
          <p:cNvSpPr/>
          <p:nvPr/>
        </p:nvSpPr>
        <p:spPr>
          <a:xfrm>
            <a:off x="1056716" y="2155655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8" name="Shape 1278"/>
          <p:cNvSpPr/>
          <p:nvPr/>
        </p:nvSpPr>
        <p:spPr>
          <a:xfrm>
            <a:off x="1056716" y="2480372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9" name="Shape 1279"/>
          <p:cNvSpPr/>
          <p:nvPr/>
        </p:nvSpPr>
        <p:spPr>
          <a:xfrm>
            <a:off x="1056716" y="2782011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0" name="Shape 1280"/>
          <p:cNvSpPr/>
          <p:nvPr/>
        </p:nvSpPr>
        <p:spPr>
          <a:xfrm>
            <a:off x="1056716" y="3083649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1" name="Shape 1281"/>
          <p:cNvSpPr/>
          <p:nvPr/>
        </p:nvSpPr>
        <p:spPr>
          <a:xfrm>
            <a:off x="1056716" y="3385288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2" name="Shape 1282"/>
          <p:cNvSpPr/>
          <p:nvPr/>
        </p:nvSpPr>
        <p:spPr>
          <a:xfrm>
            <a:off x="1056716" y="3710005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3" name="Shape 1283"/>
          <p:cNvSpPr/>
          <p:nvPr/>
        </p:nvSpPr>
        <p:spPr>
          <a:xfrm>
            <a:off x="2875360" y="902944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4" name="Shape 1284"/>
          <p:cNvSpPr/>
          <p:nvPr/>
        </p:nvSpPr>
        <p:spPr>
          <a:xfrm>
            <a:off x="2875360" y="1227661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5" name="Shape 1285"/>
          <p:cNvSpPr/>
          <p:nvPr/>
        </p:nvSpPr>
        <p:spPr>
          <a:xfrm>
            <a:off x="2875360" y="1529300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6" name="Shape 1286"/>
          <p:cNvSpPr/>
          <p:nvPr/>
        </p:nvSpPr>
        <p:spPr>
          <a:xfrm>
            <a:off x="2875360" y="1830939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7" name="Shape 1287"/>
          <p:cNvSpPr/>
          <p:nvPr/>
        </p:nvSpPr>
        <p:spPr>
          <a:xfrm>
            <a:off x="2875360" y="2155655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8" name="Shape 1288"/>
          <p:cNvSpPr/>
          <p:nvPr/>
        </p:nvSpPr>
        <p:spPr>
          <a:xfrm>
            <a:off x="2875360" y="2480372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9" name="Shape 1289"/>
          <p:cNvSpPr/>
          <p:nvPr/>
        </p:nvSpPr>
        <p:spPr>
          <a:xfrm>
            <a:off x="2875360" y="2782011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0" name="Shape 1290"/>
          <p:cNvSpPr/>
          <p:nvPr/>
        </p:nvSpPr>
        <p:spPr>
          <a:xfrm>
            <a:off x="2875360" y="3083649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1" name="Shape 1291"/>
          <p:cNvSpPr/>
          <p:nvPr/>
        </p:nvSpPr>
        <p:spPr>
          <a:xfrm>
            <a:off x="2875360" y="3385288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2" name="Shape 1292"/>
          <p:cNvSpPr/>
          <p:nvPr/>
        </p:nvSpPr>
        <p:spPr>
          <a:xfrm>
            <a:off x="2875360" y="3710005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3" name="Shape 1293"/>
          <p:cNvSpPr/>
          <p:nvPr/>
        </p:nvSpPr>
        <p:spPr>
          <a:xfrm>
            <a:off x="4633383" y="902944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4" name="Shape 1294"/>
          <p:cNvSpPr/>
          <p:nvPr/>
        </p:nvSpPr>
        <p:spPr>
          <a:xfrm>
            <a:off x="4633383" y="1227661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5" name="Shape 1295"/>
          <p:cNvSpPr/>
          <p:nvPr/>
        </p:nvSpPr>
        <p:spPr>
          <a:xfrm>
            <a:off x="4633383" y="1529300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6" name="Shape 1296"/>
          <p:cNvSpPr/>
          <p:nvPr/>
        </p:nvSpPr>
        <p:spPr>
          <a:xfrm>
            <a:off x="4633383" y="1830939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7" name="Shape 1297"/>
          <p:cNvSpPr/>
          <p:nvPr/>
        </p:nvSpPr>
        <p:spPr>
          <a:xfrm>
            <a:off x="4633383" y="2155655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8" name="Shape 1298"/>
          <p:cNvSpPr/>
          <p:nvPr/>
        </p:nvSpPr>
        <p:spPr>
          <a:xfrm>
            <a:off x="4633383" y="2480372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9" name="Shape 1299"/>
          <p:cNvSpPr/>
          <p:nvPr/>
        </p:nvSpPr>
        <p:spPr>
          <a:xfrm>
            <a:off x="4633383" y="2782011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0" name="Shape 1300"/>
          <p:cNvSpPr/>
          <p:nvPr/>
        </p:nvSpPr>
        <p:spPr>
          <a:xfrm>
            <a:off x="4633383" y="3083649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1" name="Shape 1301"/>
          <p:cNvSpPr/>
          <p:nvPr/>
        </p:nvSpPr>
        <p:spPr>
          <a:xfrm>
            <a:off x="4633383" y="3385288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2" name="Shape 1302"/>
          <p:cNvSpPr/>
          <p:nvPr/>
        </p:nvSpPr>
        <p:spPr>
          <a:xfrm>
            <a:off x="4633383" y="3710005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3" name="Shape 1303"/>
          <p:cNvSpPr/>
          <p:nvPr/>
        </p:nvSpPr>
        <p:spPr>
          <a:xfrm>
            <a:off x="6452027" y="902944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Shape 1304"/>
          <p:cNvSpPr/>
          <p:nvPr/>
        </p:nvSpPr>
        <p:spPr>
          <a:xfrm>
            <a:off x="6452027" y="1227661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Shape 1305"/>
          <p:cNvSpPr/>
          <p:nvPr/>
        </p:nvSpPr>
        <p:spPr>
          <a:xfrm>
            <a:off x="6452027" y="1529300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6" name="Shape 1306"/>
          <p:cNvSpPr/>
          <p:nvPr/>
        </p:nvSpPr>
        <p:spPr>
          <a:xfrm>
            <a:off x="6452027" y="1830939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7" name="Shape 1307"/>
          <p:cNvSpPr/>
          <p:nvPr/>
        </p:nvSpPr>
        <p:spPr>
          <a:xfrm>
            <a:off x="6452027" y="2155655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8" name="Shape 1308"/>
          <p:cNvSpPr/>
          <p:nvPr/>
        </p:nvSpPr>
        <p:spPr>
          <a:xfrm>
            <a:off x="6452027" y="2480372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Shape 1309"/>
          <p:cNvSpPr/>
          <p:nvPr/>
        </p:nvSpPr>
        <p:spPr>
          <a:xfrm>
            <a:off x="6452027" y="2782011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Shape 1310"/>
          <p:cNvSpPr/>
          <p:nvPr/>
        </p:nvSpPr>
        <p:spPr>
          <a:xfrm>
            <a:off x="6452027" y="3083649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Shape 1311"/>
          <p:cNvSpPr/>
          <p:nvPr/>
        </p:nvSpPr>
        <p:spPr>
          <a:xfrm>
            <a:off x="6452027" y="3385288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Shape 1312"/>
          <p:cNvSpPr/>
          <p:nvPr/>
        </p:nvSpPr>
        <p:spPr>
          <a:xfrm>
            <a:off x="6452027" y="3710005"/>
            <a:ext cx="131400" cy="92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Shape 1313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Population Initialised with 64 Overlapping Paths</a:t>
            </a:r>
            <a:endParaRPr/>
          </a:p>
        </p:txBody>
      </p:sp>
      <p:sp>
        <p:nvSpPr>
          <p:cNvPr id="1314" name="Shape 1314"/>
          <p:cNvSpPr/>
          <p:nvPr/>
        </p:nvSpPr>
        <p:spPr>
          <a:xfrm>
            <a:off x="1051893" y="1227812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5" name="Shape 1315"/>
          <p:cNvSpPr/>
          <p:nvPr/>
        </p:nvSpPr>
        <p:spPr>
          <a:xfrm>
            <a:off x="1051893" y="21561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Shape 1316"/>
          <p:cNvSpPr/>
          <p:nvPr/>
        </p:nvSpPr>
        <p:spPr>
          <a:xfrm>
            <a:off x="1051893" y="2481013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7" name="Shape 1317"/>
          <p:cNvSpPr/>
          <p:nvPr/>
        </p:nvSpPr>
        <p:spPr>
          <a:xfrm>
            <a:off x="1051893" y="3386282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8" name="Shape 1318"/>
          <p:cNvSpPr/>
          <p:nvPr/>
        </p:nvSpPr>
        <p:spPr>
          <a:xfrm>
            <a:off x="2872870" y="15295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9" name="Shape 1319"/>
          <p:cNvSpPr/>
          <p:nvPr/>
        </p:nvSpPr>
        <p:spPr>
          <a:xfrm>
            <a:off x="2872870" y="1831325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0" name="Shape 1320"/>
          <p:cNvSpPr/>
          <p:nvPr/>
        </p:nvSpPr>
        <p:spPr>
          <a:xfrm>
            <a:off x="2872870" y="2481013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1" name="Shape 1321"/>
          <p:cNvSpPr/>
          <p:nvPr/>
        </p:nvSpPr>
        <p:spPr>
          <a:xfrm>
            <a:off x="2872870" y="3711126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2" name="Shape 1322"/>
          <p:cNvSpPr/>
          <p:nvPr/>
        </p:nvSpPr>
        <p:spPr>
          <a:xfrm>
            <a:off x="4633147" y="1227812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3" name="Shape 1323"/>
          <p:cNvSpPr/>
          <p:nvPr/>
        </p:nvSpPr>
        <p:spPr>
          <a:xfrm>
            <a:off x="4633147" y="15295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4" name="Shape 1324"/>
          <p:cNvSpPr/>
          <p:nvPr/>
        </p:nvSpPr>
        <p:spPr>
          <a:xfrm>
            <a:off x="6454125" y="15295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5" name="Shape 1325"/>
          <p:cNvSpPr/>
          <p:nvPr/>
        </p:nvSpPr>
        <p:spPr>
          <a:xfrm>
            <a:off x="6454125" y="2156169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6" name="Shape 1326"/>
          <p:cNvSpPr/>
          <p:nvPr/>
        </p:nvSpPr>
        <p:spPr>
          <a:xfrm>
            <a:off x="6454125" y="3084526"/>
            <a:ext cx="131700" cy="9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27" name="Shape 1327"/>
          <p:cNvCxnSpPr>
            <a:stCxn id="1314" idx="3"/>
            <a:endCxn id="1318" idx="1"/>
          </p:cNvCxnSpPr>
          <p:nvPr/>
        </p:nvCxnSpPr>
        <p:spPr>
          <a:xfrm>
            <a:off x="1183593" y="1274012"/>
            <a:ext cx="1689300" cy="301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28" name="Shape 1328"/>
          <p:cNvCxnSpPr>
            <a:stCxn id="1315" idx="3"/>
            <a:endCxn id="1318" idx="1"/>
          </p:cNvCxnSpPr>
          <p:nvPr/>
        </p:nvCxnSpPr>
        <p:spPr>
          <a:xfrm flipH="1" rot="10800000">
            <a:off x="1183593" y="1575669"/>
            <a:ext cx="1689300" cy="626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29" name="Shape 1329"/>
          <p:cNvCxnSpPr>
            <a:stCxn id="1316" idx="3"/>
            <a:endCxn id="1318" idx="1"/>
          </p:cNvCxnSpPr>
          <p:nvPr/>
        </p:nvCxnSpPr>
        <p:spPr>
          <a:xfrm flipH="1" rot="10800000">
            <a:off x="1183593" y="1575913"/>
            <a:ext cx="1689300" cy="951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0" name="Shape 1330"/>
          <p:cNvCxnSpPr>
            <a:stCxn id="1317" idx="3"/>
            <a:endCxn id="1319" idx="1"/>
          </p:cNvCxnSpPr>
          <p:nvPr/>
        </p:nvCxnSpPr>
        <p:spPr>
          <a:xfrm flipH="1" rot="10800000">
            <a:off x="1183593" y="1877582"/>
            <a:ext cx="1689300" cy="1554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1" name="Shape 1331"/>
          <p:cNvCxnSpPr>
            <a:stCxn id="1317" idx="3"/>
            <a:endCxn id="1318" idx="1"/>
          </p:cNvCxnSpPr>
          <p:nvPr/>
        </p:nvCxnSpPr>
        <p:spPr>
          <a:xfrm flipH="1" rot="10800000">
            <a:off x="1183593" y="1575782"/>
            <a:ext cx="1689300" cy="1856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2" name="Shape 1332"/>
          <p:cNvCxnSpPr>
            <a:stCxn id="1316" idx="3"/>
            <a:endCxn id="1321" idx="1"/>
          </p:cNvCxnSpPr>
          <p:nvPr/>
        </p:nvCxnSpPr>
        <p:spPr>
          <a:xfrm>
            <a:off x="1183593" y="2527213"/>
            <a:ext cx="1689300" cy="1230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3" name="Shape 1333"/>
          <p:cNvCxnSpPr>
            <a:stCxn id="1315" idx="3"/>
            <a:endCxn id="1320" idx="1"/>
          </p:cNvCxnSpPr>
          <p:nvPr/>
        </p:nvCxnSpPr>
        <p:spPr>
          <a:xfrm>
            <a:off x="1183593" y="2202369"/>
            <a:ext cx="1689300" cy="324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4" name="Shape 1334"/>
          <p:cNvCxnSpPr>
            <a:stCxn id="1315" idx="3"/>
            <a:endCxn id="1321" idx="1"/>
          </p:cNvCxnSpPr>
          <p:nvPr/>
        </p:nvCxnSpPr>
        <p:spPr>
          <a:xfrm>
            <a:off x="1183593" y="2202369"/>
            <a:ext cx="1689300" cy="1554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5" name="Shape 1335"/>
          <p:cNvCxnSpPr>
            <a:stCxn id="1318" idx="3"/>
            <a:endCxn id="1322" idx="1"/>
          </p:cNvCxnSpPr>
          <p:nvPr/>
        </p:nvCxnSpPr>
        <p:spPr>
          <a:xfrm flipH="1" rot="10800000">
            <a:off x="3004570" y="1273969"/>
            <a:ext cx="1628700" cy="301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6" name="Shape 1336"/>
          <p:cNvCxnSpPr>
            <a:stCxn id="1319" idx="3"/>
            <a:endCxn id="1323" idx="1"/>
          </p:cNvCxnSpPr>
          <p:nvPr/>
        </p:nvCxnSpPr>
        <p:spPr>
          <a:xfrm flipH="1" rot="10800000">
            <a:off x="3004570" y="1575725"/>
            <a:ext cx="1628700" cy="301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7" name="Shape 1337"/>
          <p:cNvCxnSpPr>
            <a:stCxn id="1320" idx="3"/>
            <a:endCxn id="1323" idx="1"/>
          </p:cNvCxnSpPr>
          <p:nvPr/>
        </p:nvCxnSpPr>
        <p:spPr>
          <a:xfrm flipH="1" rot="10800000">
            <a:off x="3004570" y="1575913"/>
            <a:ext cx="1628700" cy="951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8" name="Shape 1338"/>
          <p:cNvCxnSpPr>
            <a:stCxn id="1321" idx="3"/>
            <a:endCxn id="1322" idx="1"/>
          </p:cNvCxnSpPr>
          <p:nvPr/>
        </p:nvCxnSpPr>
        <p:spPr>
          <a:xfrm flipH="1" rot="10800000">
            <a:off x="3004570" y="1273926"/>
            <a:ext cx="1628700" cy="2483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9" name="Shape 1339"/>
          <p:cNvCxnSpPr>
            <a:stCxn id="1319" idx="3"/>
            <a:endCxn id="1322" idx="1"/>
          </p:cNvCxnSpPr>
          <p:nvPr/>
        </p:nvCxnSpPr>
        <p:spPr>
          <a:xfrm flipH="1" rot="10800000">
            <a:off x="3004570" y="1273925"/>
            <a:ext cx="1628700" cy="603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40" name="Shape 1340"/>
          <p:cNvCxnSpPr>
            <a:stCxn id="1321" idx="3"/>
            <a:endCxn id="1323" idx="1"/>
          </p:cNvCxnSpPr>
          <p:nvPr/>
        </p:nvCxnSpPr>
        <p:spPr>
          <a:xfrm flipH="1" rot="10800000">
            <a:off x="3004570" y="1575726"/>
            <a:ext cx="1628700" cy="2181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41" name="Shape 1341"/>
          <p:cNvCxnSpPr>
            <a:stCxn id="1322" idx="3"/>
            <a:endCxn id="1324" idx="1"/>
          </p:cNvCxnSpPr>
          <p:nvPr/>
        </p:nvCxnSpPr>
        <p:spPr>
          <a:xfrm>
            <a:off x="4764847" y="1274012"/>
            <a:ext cx="1689300" cy="301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42" name="Shape 1342"/>
          <p:cNvCxnSpPr>
            <a:endCxn id="1325" idx="1"/>
          </p:cNvCxnSpPr>
          <p:nvPr/>
        </p:nvCxnSpPr>
        <p:spPr>
          <a:xfrm>
            <a:off x="4764825" y="1575669"/>
            <a:ext cx="1689300" cy="626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43" name="Shape 1343"/>
          <p:cNvCxnSpPr>
            <a:stCxn id="1323" idx="3"/>
            <a:endCxn id="1324" idx="1"/>
          </p:cNvCxnSpPr>
          <p:nvPr/>
        </p:nvCxnSpPr>
        <p:spPr>
          <a:xfrm>
            <a:off x="4764847" y="1575769"/>
            <a:ext cx="1689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44" name="Shape 1344"/>
          <p:cNvCxnSpPr>
            <a:stCxn id="1322" idx="3"/>
            <a:endCxn id="1325" idx="1"/>
          </p:cNvCxnSpPr>
          <p:nvPr/>
        </p:nvCxnSpPr>
        <p:spPr>
          <a:xfrm>
            <a:off x="4764847" y="1274012"/>
            <a:ext cx="1689300" cy="928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45" name="Shape 1345"/>
          <p:cNvCxnSpPr>
            <a:stCxn id="1323" idx="3"/>
            <a:endCxn id="1326" idx="1"/>
          </p:cNvCxnSpPr>
          <p:nvPr/>
        </p:nvCxnSpPr>
        <p:spPr>
          <a:xfrm>
            <a:off x="4764847" y="1575769"/>
            <a:ext cx="1689300" cy="1554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46" name="Shape 1346"/>
          <p:cNvCxnSpPr>
            <a:endCxn id="1324" idx="3"/>
          </p:cNvCxnSpPr>
          <p:nvPr/>
        </p:nvCxnSpPr>
        <p:spPr>
          <a:xfrm rot="10800000">
            <a:off x="6585825" y="1575769"/>
            <a:ext cx="736500" cy="804600"/>
          </a:xfrm>
          <a:prstGeom prst="straightConnector1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47" name="Shape 1347"/>
          <p:cNvCxnSpPr>
            <a:endCxn id="1325" idx="3"/>
          </p:cNvCxnSpPr>
          <p:nvPr/>
        </p:nvCxnSpPr>
        <p:spPr>
          <a:xfrm rot="10800000">
            <a:off x="6585825" y="2202369"/>
            <a:ext cx="736500" cy="178200"/>
          </a:xfrm>
          <a:prstGeom prst="straightConnector1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48" name="Shape 1348"/>
          <p:cNvCxnSpPr>
            <a:endCxn id="1326" idx="3"/>
          </p:cNvCxnSpPr>
          <p:nvPr/>
        </p:nvCxnSpPr>
        <p:spPr>
          <a:xfrm flipH="1">
            <a:off x="6585825" y="2380426"/>
            <a:ext cx="736500" cy="750300"/>
          </a:xfrm>
          <a:prstGeom prst="straightConnector1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49" name="Shape 1349"/>
          <p:cNvCxnSpPr>
            <a:stCxn id="1314" idx="3"/>
            <a:endCxn id="1319" idx="1"/>
          </p:cNvCxnSpPr>
          <p:nvPr/>
        </p:nvCxnSpPr>
        <p:spPr>
          <a:xfrm>
            <a:off x="1183593" y="1274012"/>
            <a:ext cx="1689300" cy="603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50" name="Shape 1350"/>
          <p:cNvCxnSpPr>
            <a:stCxn id="1314" idx="3"/>
            <a:endCxn id="1320" idx="1"/>
          </p:cNvCxnSpPr>
          <p:nvPr/>
        </p:nvCxnSpPr>
        <p:spPr>
          <a:xfrm>
            <a:off x="1183593" y="1274012"/>
            <a:ext cx="1689300" cy="1253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51" name="Shape 1351"/>
          <p:cNvCxnSpPr>
            <a:stCxn id="1314" idx="3"/>
            <a:endCxn id="1321" idx="1"/>
          </p:cNvCxnSpPr>
          <p:nvPr/>
        </p:nvCxnSpPr>
        <p:spPr>
          <a:xfrm>
            <a:off x="1183593" y="1274012"/>
            <a:ext cx="1689300" cy="2483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52" name="Shape 1352"/>
          <p:cNvCxnSpPr>
            <a:stCxn id="1316" idx="3"/>
            <a:endCxn id="1319" idx="1"/>
          </p:cNvCxnSpPr>
          <p:nvPr/>
        </p:nvCxnSpPr>
        <p:spPr>
          <a:xfrm flipH="1" rot="10800000">
            <a:off x="1183593" y="1877413"/>
            <a:ext cx="1689300" cy="649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53" name="Shape 1353"/>
          <p:cNvCxnSpPr>
            <a:stCxn id="1315" idx="3"/>
            <a:endCxn id="1319" idx="1"/>
          </p:cNvCxnSpPr>
          <p:nvPr/>
        </p:nvCxnSpPr>
        <p:spPr>
          <a:xfrm flipH="1" rot="10800000">
            <a:off x="1183593" y="1877469"/>
            <a:ext cx="1689300" cy="324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54" name="Shape 1354"/>
          <p:cNvCxnSpPr>
            <a:stCxn id="1317" idx="3"/>
            <a:endCxn id="1320" idx="1"/>
          </p:cNvCxnSpPr>
          <p:nvPr/>
        </p:nvCxnSpPr>
        <p:spPr>
          <a:xfrm flipH="1" rot="10800000">
            <a:off x="1183593" y="2527082"/>
            <a:ext cx="1689300" cy="905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55" name="Shape 1355"/>
          <p:cNvCxnSpPr>
            <a:stCxn id="1317" idx="3"/>
            <a:endCxn id="1321" idx="1"/>
          </p:cNvCxnSpPr>
          <p:nvPr/>
        </p:nvCxnSpPr>
        <p:spPr>
          <a:xfrm>
            <a:off x="1183593" y="3432482"/>
            <a:ext cx="1689300" cy="324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56" name="Shape 1356"/>
          <p:cNvCxnSpPr>
            <a:stCxn id="1316" idx="3"/>
            <a:endCxn id="1320" idx="1"/>
          </p:cNvCxnSpPr>
          <p:nvPr/>
        </p:nvCxnSpPr>
        <p:spPr>
          <a:xfrm>
            <a:off x="1183593" y="2527213"/>
            <a:ext cx="1689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57" name="Shape 1357"/>
          <p:cNvCxnSpPr>
            <a:stCxn id="1318" idx="3"/>
            <a:endCxn id="1323" idx="1"/>
          </p:cNvCxnSpPr>
          <p:nvPr/>
        </p:nvCxnSpPr>
        <p:spPr>
          <a:xfrm>
            <a:off x="3004570" y="1575769"/>
            <a:ext cx="1628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58" name="Shape 1358"/>
          <p:cNvCxnSpPr>
            <a:stCxn id="1320" idx="3"/>
            <a:endCxn id="1322" idx="1"/>
          </p:cNvCxnSpPr>
          <p:nvPr/>
        </p:nvCxnSpPr>
        <p:spPr>
          <a:xfrm flipH="1" rot="10800000">
            <a:off x="3004570" y="1274113"/>
            <a:ext cx="1628700" cy="1253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59" name="Shape 1359"/>
          <p:cNvCxnSpPr>
            <a:stCxn id="1322" idx="3"/>
            <a:endCxn id="1326" idx="1"/>
          </p:cNvCxnSpPr>
          <p:nvPr/>
        </p:nvCxnSpPr>
        <p:spPr>
          <a:xfrm>
            <a:off x="4764847" y="1274012"/>
            <a:ext cx="1689300" cy="1856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360" name="Shape 1360"/>
          <p:cNvSpPr txBox="1"/>
          <p:nvPr/>
        </p:nvSpPr>
        <p:spPr>
          <a:xfrm>
            <a:off x="932625" y="3838150"/>
            <a:ext cx="66534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 weight represents paths that overlap (</a:t>
            </a:r>
            <a:r>
              <a:rPr lang="en">
                <a:solidFill>
                  <a:schemeClr val="dk1"/>
                </a:solidFill>
              </a:rPr>
              <a:t>Reduce_sum modules omitted)</a:t>
            </a:r>
            <a:endParaRPr/>
          </a:p>
        </p:txBody>
      </p:sp>
      <p:sp>
        <p:nvSpPr>
          <p:cNvPr id="1361" name="Shape 1361"/>
          <p:cNvSpPr txBox="1"/>
          <p:nvPr/>
        </p:nvSpPr>
        <p:spPr>
          <a:xfrm>
            <a:off x="7540550" y="1447800"/>
            <a:ext cx="843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62" name="Shape 1362"/>
          <p:cNvCxnSpPr/>
          <p:nvPr/>
        </p:nvCxnSpPr>
        <p:spPr>
          <a:xfrm rot="10800000">
            <a:off x="6585825" y="949169"/>
            <a:ext cx="736500" cy="14313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63" name="Shape 1363"/>
          <p:cNvCxnSpPr/>
          <p:nvPr/>
        </p:nvCxnSpPr>
        <p:spPr>
          <a:xfrm rot="10800000">
            <a:off x="6585825" y="1274012"/>
            <a:ext cx="736500" cy="1106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64" name="Shape 1364"/>
          <p:cNvCxnSpPr/>
          <p:nvPr/>
        </p:nvCxnSpPr>
        <p:spPr>
          <a:xfrm rot="10800000">
            <a:off x="6585825" y="1575769"/>
            <a:ext cx="736500" cy="804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65" name="Shape 1365"/>
          <p:cNvCxnSpPr/>
          <p:nvPr/>
        </p:nvCxnSpPr>
        <p:spPr>
          <a:xfrm rot="10800000">
            <a:off x="6585825" y="1877525"/>
            <a:ext cx="736500" cy="5028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66" name="Shape 1366"/>
          <p:cNvCxnSpPr/>
          <p:nvPr/>
        </p:nvCxnSpPr>
        <p:spPr>
          <a:xfrm rot="10800000">
            <a:off x="6585825" y="2202369"/>
            <a:ext cx="736500" cy="178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67" name="Shape 1367"/>
          <p:cNvCxnSpPr/>
          <p:nvPr/>
        </p:nvCxnSpPr>
        <p:spPr>
          <a:xfrm flipH="1">
            <a:off x="6585825" y="2380513"/>
            <a:ext cx="736500" cy="146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68" name="Shape 1368"/>
          <p:cNvCxnSpPr/>
          <p:nvPr/>
        </p:nvCxnSpPr>
        <p:spPr>
          <a:xfrm flipH="1">
            <a:off x="6585825" y="2380469"/>
            <a:ext cx="736500" cy="4485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69" name="Shape 1369"/>
          <p:cNvCxnSpPr/>
          <p:nvPr/>
        </p:nvCxnSpPr>
        <p:spPr>
          <a:xfrm flipH="1">
            <a:off x="6585825" y="2380426"/>
            <a:ext cx="736500" cy="7503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70" name="Shape 1370"/>
          <p:cNvCxnSpPr/>
          <p:nvPr/>
        </p:nvCxnSpPr>
        <p:spPr>
          <a:xfrm flipH="1">
            <a:off x="6585825" y="2380382"/>
            <a:ext cx="736500" cy="1052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71" name="Shape 1371"/>
          <p:cNvCxnSpPr/>
          <p:nvPr/>
        </p:nvCxnSpPr>
        <p:spPr>
          <a:xfrm flipH="1">
            <a:off x="6585825" y="2380326"/>
            <a:ext cx="736500" cy="137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372" name="Shape 1372"/>
          <p:cNvSpPr/>
          <p:nvPr/>
        </p:nvSpPr>
        <p:spPr>
          <a:xfrm>
            <a:off x="7979025" y="1117838"/>
            <a:ext cx="866700" cy="1122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3" name="Shape 1373"/>
          <p:cNvSpPr/>
          <p:nvPr/>
        </p:nvSpPr>
        <p:spPr>
          <a:xfrm>
            <a:off x="8303950" y="19504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4" name="Shape 1374"/>
          <p:cNvSpPr txBox="1"/>
          <p:nvPr/>
        </p:nvSpPr>
        <p:spPr>
          <a:xfrm>
            <a:off x="8386775" y="1481088"/>
            <a:ext cx="4587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丌</a:t>
            </a:r>
            <a:endParaRPr/>
          </a:p>
        </p:txBody>
      </p:sp>
      <p:sp>
        <p:nvSpPr>
          <p:cNvPr id="1375" name="Shape 1375"/>
          <p:cNvSpPr txBox="1"/>
          <p:nvPr/>
        </p:nvSpPr>
        <p:spPr>
          <a:xfrm>
            <a:off x="8430025" y="1865488"/>
            <a:ext cx="3939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1376" name="Shape 1376"/>
          <p:cNvSpPr txBox="1"/>
          <p:nvPr/>
        </p:nvSpPr>
        <p:spPr>
          <a:xfrm>
            <a:off x="8055225" y="1062463"/>
            <a:ext cx="802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Source Game</a:t>
            </a:r>
            <a:endParaRPr sz="1200"/>
          </a:p>
        </p:txBody>
      </p:sp>
      <p:sp>
        <p:nvSpPr>
          <p:cNvPr id="1377" name="Shape 1377"/>
          <p:cNvSpPr/>
          <p:nvPr/>
        </p:nvSpPr>
        <p:spPr>
          <a:xfrm>
            <a:off x="8303950" y="15694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78" name="Shape 1378"/>
          <p:cNvCxnSpPr>
            <a:stCxn id="1379" idx="0"/>
            <a:endCxn id="1377" idx="2"/>
          </p:cNvCxnSpPr>
          <p:nvPr/>
        </p:nvCxnSpPr>
        <p:spPr>
          <a:xfrm flipH="1" rot="10800000">
            <a:off x="7388179" y="1653161"/>
            <a:ext cx="915900" cy="67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80" name="Shape 1380"/>
          <p:cNvCxnSpPr>
            <a:stCxn id="1377" idx="2"/>
            <a:endCxn id="1379" idx="2"/>
          </p:cNvCxnSpPr>
          <p:nvPr/>
        </p:nvCxnSpPr>
        <p:spPr>
          <a:xfrm flipH="1">
            <a:off x="7388050" y="1653264"/>
            <a:ext cx="915900" cy="76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81" name="Shape 1381"/>
          <p:cNvCxnSpPr>
            <a:stCxn id="1373" idx="2"/>
            <a:endCxn id="1379" idx="0"/>
          </p:cNvCxnSpPr>
          <p:nvPr/>
        </p:nvCxnSpPr>
        <p:spPr>
          <a:xfrm flipH="1">
            <a:off x="7388050" y="2034264"/>
            <a:ext cx="915900" cy="29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82" name="Shape 1382"/>
          <p:cNvCxnSpPr>
            <a:stCxn id="1373" idx="2"/>
            <a:endCxn id="1379" idx="2"/>
          </p:cNvCxnSpPr>
          <p:nvPr/>
        </p:nvCxnSpPr>
        <p:spPr>
          <a:xfrm flipH="1">
            <a:off x="7388050" y="2034264"/>
            <a:ext cx="915900" cy="38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379" name="Shape 1379"/>
          <p:cNvSpPr/>
          <p:nvPr/>
        </p:nvSpPr>
        <p:spPr>
          <a:xfrm>
            <a:off x="7322329" y="2329961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3" name="Shape 1383"/>
          <p:cNvSpPr/>
          <p:nvPr/>
        </p:nvSpPr>
        <p:spPr>
          <a:xfrm>
            <a:off x="7979025" y="2718038"/>
            <a:ext cx="866700" cy="1122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4" name="Shape 1384"/>
          <p:cNvSpPr/>
          <p:nvPr/>
        </p:nvSpPr>
        <p:spPr>
          <a:xfrm>
            <a:off x="8303950" y="35506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5" name="Shape 1385"/>
          <p:cNvSpPr txBox="1"/>
          <p:nvPr/>
        </p:nvSpPr>
        <p:spPr>
          <a:xfrm>
            <a:off x="8386775" y="3081288"/>
            <a:ext cx="4587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丌</a:t>
            </a:r>
            <a:endParaRPr/>
          </a:p>
        </p:txBody>
      </p:sp>
      <p:sp>
        <p:nvSpPr>
          <p:cNvPr id="1386" name="Shape 1386"/>
          <p:cNvSpPr txBox="1"/>
          <p:nvPr/>
        </p:nvSpPr>
        <p:spPr>
          <a:xfrm>
            <a:off x="8430025" y="3465688"/>
            <a:ext cx="3939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1387" name="Shape 1387"/>
          <p:cNvSpPr txBox="1"/>
          <p:nvPr/>
        </p:nvSpPr>
        <p:spPr>
          <a:xfrm>
            <a:off x="8055225" y="2662663"/>
            <a:ext cx="802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Target Game</a:t>
            </a:r>
            <a:endParaRPr sz="1200"/>
          </a:p>
        </p:txBody>
      </p:sp>
      <p:sp>
        <p:nvSpPr>
          <p:cNvPr id="1388" name="Shape 1388"/>
          <p:cNvSpPr/>
          <p:nvPr/>
        </p:nvSpPr>
        <p:spPr>
          <a:xfrm>
            <a:off x="8303950" y="3169614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89" name="Shape 1389"/>
          <p:cNvCxnSpPr>
            <a:stCxn id="1379" idx="0"/>
            <a:endCxn id="1388" idx="2"/>
          </p:cNvCxnSpPr>
          <p:nvPr/>
        </p:nvCxnSpPr>
        <p:spPr>
          <a:xfrm>
            <a:off x="7388179" y="2329961"/>
            <a:ext cx="915900" cy="92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90" name="Shape 1390"/>
          <p:cNvCxnSpPr>
            <a:stCxn id="1388" idx="2"/>
            <a:endCxn id="1379" idx="2"/>
          </p:cNvCxnSpPr>
          <p:nvPr/>
        </p:nvCxnSpPr>
        <p:spPr>
          <a:xfrm rot="10800000">
            <a:off x="7388050" y="2422464"/>
            <a:ext cx="915900" cy="83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91" name="Shape 1391"/>
          <p:cNvCxnSpPr>
            <a:stCxn id="1384" idx="2"/>
            <a:endCxn id="1379" idx="0"/>
          </p:cNvCxnSpPr>
          <p:nvPr/>
        </p:nvCxnSpPr>
        <p:spPr>
          <a:xfrm rot="10800000">
            <a:off x="7388050" y="2330064"/>
            <a:ext cx="915900" cy="130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92" name="Shape 1392"/>
          <p:cNvCxnSpPr>
            <a:stCxn id="1384" idx="2"/>
            <a:endCxn id="1379" idx="2"/>
          </p:cNvCxnSpPr>
          <p:nvPr/>
        </p:nvCxnSpPr>
        <p:spPr>
          <a:xfrm rot="10800000">
            <a:off x="7388050" y="2422464"/>
            <a:ext cx="915900" cy="121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393" name="Shape 1393"/>
          <p:cNvSpPr txBox="1"/>
          <p:nvPr/>
        </p:nvSpPr>
        <p:spPr>
          <a:xfrm>
            <a:off x="4247950" y="4218375"/>
            <a:ext cx="10251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ReduceSum modules</a:t>
            </a:r>
            <a:endParaRPr sz="1100"/>
          </a:p>
        </p:txBody>
      </p:sp>
      <p:sp>
        <p:nvSpPr>
          <p:cNvPr id="1394" name="Shape 1394"/>
          <p:cNvSpPr/>
          <p:nvPr/>
        </p:nvSpPr>
        <p:spPr>
          <a:xfrm>
            <a:off x="4116251" y="4346174"/>
            <a:ext cx="131700" cy="924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5" name="Shape 1395"/>
          <p:cNvSpPr/>
          <p:nvPr/>
        </p:nvSpPr>
        <p:spPr>
          <a:xfrm>
            <a:off x="5497750" y="4346176"/>
            <a:ext cx="131700" cy="924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6" name="Shape 1396"/>
          <p:cNvSpPr txBox="1"/>
          <p:nvPr/>
        </p:nvSpPr>
        <p:spPr>
          <a:xfrm>
            <a:off x="5598900" y="4218375"/>
            <a:ext cx="10251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Linear layer modules</a:t>
            </a:r>
            <a:endParaRPr sz="1100"/>
          </a:p>
        </p:txBody>
      </p:sp>
      <p:sp>
        <p:nvSpPr>
          <p:cNvPr id="1397" name="Shape 1397"/>
          <p:cNvSpPr txBox="1"/>
          <p:nvPr/>
        </p:nvSpPr>
        <p:spPr>
          <a:xfrm>
            <a:off x="3183925" y="4218375"/>
            <a:ext cx="7761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Conv2D Modules</a:t>
            </a:r>
            <a:endParaRPr sz="1100"/>
          </a:p>
        </p:txBody>
      </p:sp>
      <p:sp>
        <p:nvSpPr>
          <p:cNvPr id="1398" name="Shape 1398"/>
          <p:cNvSpPr/>
          <p:nvPr/>
        </p:nvSpPr>
        <p:spPr>
          <a:xfrm>
            <a:off x="3052218" y="4346163"/>
            <a:ext cx="131700" cy="924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9" name="Shape 1399"/>
          <p:cNvSpPr/>
          <p:nvPr/>
        </p:nvSpPr>
        <p:spPr>
          <a:xfrm>
            <a:off x="6739570" y="4346176"/>
            <a:ext cx="131700" cy="92400"/>
          </a:xfrm>
          <a:prstGeom prst="rect">
            <a:avLst/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0" name="Shape 1400"/>
          <p:cNvSpPr txBox="1"/>
          <p:nvPr/>
        </p:nvSpPr>
        <p:spPr>
          <a:xfrm>
            <a:off x="6879250" y="4218375"/>
            <a:ext cx="7368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Active modules</a:t>
            </a:r>
            <a:endParaRPr sz="1100"/>
          </a:p>
        </p:txBody>
      </p:sp>
      <p:sp>
        <p:nvSpPr>
          <p:cNvPr id="1401" name="Shape 1401"/>
          <p:cNvSpPr/>
          <p:nvPr/>
        </p:nvSpPr>
        <p:spPr>
          <a:xfrm>
            <a:off x="6454125" y="902969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2" name="Shape 1402"/>
          <p:cNvSpPr/>
          <p:nvPr/>
        </p:nvSpPr>
        <p:spPr>
          <a:xfrm>
            <a:off x="6454125" y="1227812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3" name="Shape 1403"/>
          <p:cNvSpPr/>
          <p:nvPr/>
        </p:nvSpPr>
        <p:spPr>
          <a:xfrm>
            <a:off x="6454125" y="1831325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4" name="Shape 1404"/>
          <p:cNvSpPr/>
          <p:nvPr/>
        </p:nvSpPr>
        <p:spPr>
          <a:xfrm>
            <a:off x="6454125" y="2481013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5" name="Shape 1405"/>
          <p:cNvSpPr/>
          <p:nvPr/>
        </p:nvSpPr>
        <p:spPr>
          <a:xfrm>
            <a:off x="6454125" y="2782769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6" name="Shape 1406"/>
          <p:cNvSpPr/>
          <p:nvPr/>
        </p:nvSpPr>
        <p:spPr>
          <a:xfrm>
            <a:off x="6454125" y="3386282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7" name="Shape 1407"/>
          <p:cNvSpPr/>
          <p:nvPr/>
        </p:nvSpPr>
        <p:spPr>
          <a:xfrm>
            <a:off x="6454125" y="3711126"/>
            <a:ext cx="131700" cy="9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Shape 1412"/>
          <p:cNvSpPr txBox="1"/>
          <p:nvPr/>
        </p:nvSpPr>
        <p:spPr>
          <a:xfrm>
            <a:off x="3811200" y="902375"/>
            <a:ext cx="1929000" cy="12156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Worker 1</a:t>
            </a:r>
            <a:endParaRPr/>
          </a:p>
        </p:txBody>
      </p:sp>
      <p:sp>
        <p:nvSpPr>
          <p:cNvPr id="1413" name="Shape 1413"/>
          <p:cNvSpPr txBox="1"/>
          <p:nvPr/>
        </p:nvSpPr>
        <p:spPr>
          <a:xfrm>
            <a:off x="3829050" y="3284075"/>
            <a:ext cx="1929000" cy="12156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Worker N</a:t>
            </a:r>
            <a:endParaRPr/>
          </a:p>
        </p:txBody>
      </p:sp>
      <p:sp>
        <p:nvSpPr>
          <p:cNvPr id="1414" name="Shape 1414"/>
          <p:cNvSpPr txBox="1"/>
          <p:nvPr/>
        </p:nvSpPr>
        <p:spPr>
          <a:xfrm>
            <a:off x="627050" y="1445972"/>
            <a:ext cx="2719800" cy="1929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5" name="Shape 1415"/>
          <p:cNvSpPr/>
          <p:nvPr/>
        </p:nvSpPr>
        <p:spPr>
          <a:xfrm>
            <a:off x="4324472" y="995125"/>
            <a:ext cx="1298700" cy="808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6" name="Shape 1416"/>
          <p:cNvSpPr/>
          <p:nvPr/>
        </p:nvSpPr>
        <p:spPr>
          <a:xfrm>
            <a:off x="4345588" y="1011544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7" name="Shape 1417"/>
          <p:cNvSpPr/>
          <p:nvPr/>
        </p:nvSpPr>
        <p:spPr>
          <a:xfrm>
            <a:off x="4345588" y="1098103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8" name="Shape 1418"/>
          <p:cNvSpPr/>
          <p:nvPr/>
        </p:nvSpPr>
        <p:spPr>
          <a:xfrm>
            <a:off x="4345588" y="1178509"/>
            <a:ext cx="30000" cy="246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9" name="Shape 1419"/>
          <p:cNvSpPr/>
          <p:nvPr/>
        </p:nvSpPr>
        <p:spPr>
          <a:xfrm>
            <a:off x="4345588" y="1258916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0" name="Shape 1420"/>
          <p:cNvSpPr/>
          <p:nvPr/>
        </p:nvSpPr>
        <p:spPr>
          <a:xfrm>
            <a:off x="4345588" y="1345475"/>
            <a:ext cx="30000" cy="246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1" name="Shape 1421"/>
          <p:cNvSpPr/>
          <p:nvPr/>
        </p:nvSpPr>
        <p:spPr>
          <a:xfrm>
            <a:off x="4345588" y="1432033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2" name="Shape 1422"/>
          <p:cNvSpPr/>
          <p:nvPr/>
        </p:nvSpPr>
        <p:spPr>
          <a:xfrm>
            <a:off x="4345588" y="1512440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3" name="Shape 1423"/>
          <p:cNvSpPr/>
          <p:nvPr/>
        </p:nvSpPr>
        <p:spPr>
          <a:xfrm>
            <a:off x="4345588" y="1592847"/>
            <a:ext cx="30000" cy="246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4" name="Shape 1424"/>
          <p:cNvSpPr/>
          <p:nvPr/>
        </p:nvSpPr>
        <p:spPr>
          <a:xfrm>
            <a:off x="4345588" y="1673254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5" name="Shape 1425"/>
          <p:cNvSpPr/>
          <p:nvPr/>
        </p:nvSpPr>
        <p:spPr>
          <a:xfrm>
            <a:off x="4345588" y="1759812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6" name="Shape 1426"/>
          <p:cNvSpPr/>
          <p:nvPr/>
        </p:nvSpPr>
        <p:spPr>
          <a:xfrm>
            <a:off x="4759322" y="1011544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7" name="Shape 1427"/>
          <p:cNvSpPr/>
          <p:nvPr/>
        </p:nvSpPr>
        <p:spPr>
          <a:xfrm>
            <a:off x="4759322" y="1098103"/>
            <a:ext cx="30000" cy="246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8" name="Shape 1428"/>
          <p:cNvSpPr/>
          <p:nvPr/>
        </p:nvSpPr>
        <p:spPr>
          <a:xfrm>
            <a:off x="4759322" y="1178509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9" name="Shape 1429"/>
          <p:cNvSpPr/>
          <p:nvPr/>
        </p:nvSpPr>
        <p:spPr>
          <a:xfrm>
            <a:off x="4759322" y="1258916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0" name="Shape 1430"/>
          <p:cNvSpPr/>
          <p:nvPr/>
        </p:nvSpPr>
        <p:spPr>
          <a:xfrm>
            <a:off x="4759322" y="1345475"/>
            <a:ext cx="30000" cy="246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1" name="Shape 1431"/>
          <p:cNvSpPr/>
          <p:nvPr/>
        </p:nvSpPr>
        <p:spPr>
          <a:xfrm>
            <a:off x="4759322" y="1432033"/>
            <a:ext cx="30000" cy="246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2" name="Shape 1432"/>
          <p:cNvSpPr/>
          <p:nvPr/>
        </p:nvSpPr>
        <p:spPr>
          <a:xfrm>
            <a:off x="4759322" y="1512440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3" name="Shape 1433"/>
          <p:cNvSpPr/>
          <p:nvPr/>
        </p:nvSpPr>
        <p:spPr>
          <a:xfrm>
            <a:off x="4759322" y="1592847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4" name="Shape 1434"/>
          <p:cNvSpPr/>
          <p:nvPr/>
        </p:nvSpPr>
        <p:spPr>
          <a:xfrm>
            <a:off x="4759322" y="1673254"/>
            <a:ext cx="30000" cy="246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5" name="Shape 1435"/>
          <p:cNvSpPr/>
          <p:nvPr/>
        </p:nvSpPr>
        <p:spPr>
          <a:xfrm>
            <a:off x="4759322" y="1759812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6" name="Shape 1436"/>
          <p:cNvSpPr/>
          <p:nvPr/>
        </p:nvSpPr>
        <p:spPr>
          <a:xfrm>
            <a:off x="5159265" y="1011544"/>
            <a:ext cx="30000" cy="246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7" name="Shape 1437"/>
          <p:cNvSpPr/>
          <p:nvPr/>
        </p:nvSpPr>
        <p:spPr>
          <a:xfrm>
            <a:off x="5159265" y="1098103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8" name="Shape 1438"/>
          <p:cNvSpPr/>
          <p:nvPr/>
        </p:nvSpPr>
        <p:spPr>
          <a:xfrm>
            <a:off x="5159265" y="1178509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9" name="Shape 1439"/>
          <p:cNvSpPr/>
          <p:nvPr/>
        </p:nvSpPr>
        <p:spPr>
          <a:xfrm>
            <a:off x="5159265" y="1258916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0" name="Shape 1440"/>
          <p:cNvSpPr/>
          <p:nvPr/>
        </p:nvSpPr>
        <p:spPr>
          <a:xfrm>
            <a:off x="5159265" y="1345475"/>
            <a:ext cx="30000" cy="246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1" name="Shape 1441"/>
          <p:cNvSpPr/>
          <p:nvPr/>
        </p:nvSpPr>
        <p:spPr>
          <a:xfrm>
            <a:off x="5159265" y="1432033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2" name="Shape 1442"/>
          <p:cNvSpPr/>
          <p:nvPr/>
        </p:nvSpPr>
        <p:spPr>
          <a:xfrm>
            <a:off x="5159265" y="1512440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3" name="Shape 1443"/>
          <p:cNvSpPr/>
          <p:nvPr/>
        </p:nvSpPr>
        <p:spPr>
          <a:xfrm>
            <a:off x="5159265" y="1592847"/>
            <a:ext cx="30000" cy="246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4" name="Shape 1444"/>
          <p:cNvSpPr/>
          <p:nvPr/>
        </p:nvSpPr>
        <p:spPr>
          <a:xfrm>
            <a:off x="5159265" y="1673254"/>
            <a:ext cx="30000" cy="246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5" name="Shape 1445"/>
          <p:cNvSpPr/>
          <p:nvPr/>
        </p:nvSpPr>
        <p:spPr>
          <a:xfrm>
            <a:off x="5159265" y="1759812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6" name="Shape 1446"/>
          <p:cNvSpPr/>
          <p:nvPr/>
        </p:nvSpPr>
        <p:spPr>
          <a:xfrm>
            <a:off x="5572998" y="1011544"/>
            <a:ext cx="30000" cy="246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7" name="Shape 1447"/>
          <p:cNvSpPr/>
          <p:nvPr/>
        </p:nvSpPr>
        <p:spPr>
          <a:xfrm>
            <a:off x="5572998" y="1098103"/>
            <a:ext cx="30000" cy="246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8" name="Shape 1448"/>
          <p:cNvSpPr/>
          <p:nvPr/>
        </p:nvSpPr>
        <p:spPr>
          <a:xfrm>
            <a:off x="5572998" y="1178509"/>
            <a:ext cx="30000" cy="246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9" name="Shape 1449"/>
          <p:cNvSpPr/>
          <p:nvPr/>
        </p:nvSpPr>
        <p:spPr>
          <a:xfrm>
            <a:off x="5572998" y="1258916"/>
            <a:ext cx="30000" cy="246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0" name="Shape 1450"/>
          <p:cNvSpPr/>
          <p:nvPr/>
        </p:nvSpPr>
        <p:spPr>
          <a:xfrm>
            <a:off x="5572998" y="1345475"/>
            <a:ext cx="30000" cy="246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1" name="Shape 1451"/>
          <p:cNvSpPr/>
          <p:nvPr/>
        </p:nvSpPr>
        <p:spPr>
          <a:xfrm>
            <a:off x="5572998" y="1432033"/>
            <a:ext cx="30000" cy="246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2" name="Shape 1452"/>
          <p:cNvSpPr/>
          <p:nvPr/>
        </p:nvSpPr>
        <p:spPr>
          <a:xfrm>
            <a:off x="5572998" y="1512440"/>
            <a:ext cx="30000" cy="246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3" name="Shape 1453"/>
          <p:cNvSpPr/>
          <p:nvPr/>
        </p:nvSpPr>
        <p:spPr>
          <a:xfrm>
            <a:off x="5572998" y="1592847"/>
            <a:ext cx="30000" cy="246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4" name="Shape 1454"/>
          <p:cNvSpPr/>
          <p:nvPr/>
        </p:nvSpPr>
        <p:spPr>
          <a:xfrm>
            <a:off x="5572998" y="1673254"/>
            <a:ext cx="30000" cy="246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5" name="Shape 1455"/>
          <p:cNvSpPr/>
          <p:nvPr/>
        </p:nvSpPr>
        <p:spPr>
          <a:xfrm>
            <a:off x="5572998" y="1759812"/>
            <a:ext cx="30000" cy="246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6" name="Shape 1456"/>
          <p:cNvSpPr/>
          <p:nvPr/>
        </p:nvSpPr>
        <p:spPr>
          <a:xfrm>
            <a:off x="4537401" y="1381415"/>
            <a:ext cx="30000" cy="246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7" name="Shape 1457"/>
          <p:cNvSpPr/>
          <p:nvPr/>
        </p:nvSpPr>
        <p:spPr>
          <a:xfrm>
            <a:off x="4964926" y="1381415"/>
            <a:ext cx="30000" cy="246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8" name="Shape 1458"/>
          <p:cNvSpPr/>
          <p:nvPr/>
        </p:nvSpPr>
        <p:spPr>
          <a:xfrm>
            <a:off x="5378660" y="1381415"/>
            <a:ext cx="30000" cy="246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59" name="Shape 1459"/>
          <p:cNvCxnSpPr>
            <a:stCxn id="1418" idx="3"/>
            <a:endCxn id="1456" idx="1"/>
          </p:cNvCxnSpPr>
          <p:nvPr/>
        </p:nvCxnSpPr>
        <p:spPr>
          <a:xfrm>
            <a:off x="4375588" y="1190809"/>
            <a:ext cx="161700" cy="202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60" name="Shape 1460"/>
          <p:cNvCxnSpPr>
            <a:stCxn id="1420" idx="3"/>
            <a:endCxn id="1456" idx="1"/>
          </p:cNvCxnSpPr>
          <p:nvPr/>
        </p:nvCxnSpPr>
        <p:spPr>
          <a:xfrm>
            <a:off x="4375588" y="1357775"/>
            <a:ext cx="161700" cy="36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61" name="Shape 1461"/>
          <p:cNvCxnSpPr>
            <a:stCxn id="1423" idx="3"/>
            <a:endCxn id="1456" idx="1"/>
          </p:cNvCxnSpPr>
          <p:nvPr/>
        </p:nvCxnSpPr>
        <p:spPr>
          <a:xfrm flipH="1" rot="10800000">
            <a:off x="4375588" y="1393647"/>
            <a:ext cx="161700" cy="211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62" name="Shape 1462"/>
          <p:cNvCxnSpPr>
            <a:stCxn id="1456" idx="3"/>
            <a:endCxn id="1427" idx="1"/>
          </p:cNvCxnSpPr>
          <p:nvPr/>
        </p:nvCxnSpPr>
        <p:spPr>
          <a:xfrm flipH="1" rot="10800000">
            <a:off x="4567401" y="1110515"/>
            <a:ext cx="192000" cy="28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63" name="Shape 1463"/>
          <p:cNvCxnSpPr>
            <a:stCxn id="1456" idx="3"/>
            <a:endCxn id="1430" idx="1"/>
          </p:cNvCxnSpPr>
          <p:nvPr/>
        </p:nvCxnSpPr>
        <p:spPr>
          <a:xfrm flipH="1" rot="10800000">
            <a:off x="4567401" y="1357715"/>
            <a:ext cx="192000" cy="36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64" name="Shape 1464"/>
          <p:cNvCxnSpPr>
            <a:stCxn id="1456" idx="3"/>
            <a:endCxn id="1431" idx="1"/>
          </p:cNvCxnSpPr>
          <p:nvPr/>
        </p:nvCxnSpPr>
        <p:spPr>
          <a:xfrm>
            <a:off x="4567401" y="1393715"/>
            <a:ext cx="192000" cy="50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65" name="Shape 1465"/>
          <p:cNvCxnSpPr>
            <a:stCxn id="1456" idx="3"/>
            <a:endCxn id="1434" idx="1"/>
          </p:cNvCxnSpPr>
          <p:nvPr/>
        </p:nvCxnSpPr>
        <p:spPr>
          <a:xfrm>
            <a:off x="4567401" y="1393715"/>
            <a:ext cx="192000" cy="291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66" name="Shape 1466"/>
          <p:cNvCxnSpPr>
            <a:stCxn id="1427" idx="3"/>
            <a:endCxn id="1457" idx="1"/>
          </p:cNvCxnSpPr>
          <p:nvPr/>
        </p:nvCxnSpPr>
        <p:spPr>
          <a:xfrm>
            <a:off x="4789322" y="1110403"/>
            <a:ext cx="175500" cy="28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67" name="Shape 1467"/>
          <p:cNvCxnSpPr>
            <a:stCxn id="1430" idx="3"/>
            <a:endCxn id="1457" idx="1"/>
          </p:cNvCxnSpPr>
          <p:nvPr/>
        </p:nvCxnSpPr>
        <p:spPr>
          <a:xfrm>
            <a:off x="4789322" y="1357775"/>
            <a:ext cx="175500" cy="36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68" name="Shape 1468"/>
          <p:cNvCxnSpPr>
            <a:stCxn id="1431" idx="3"/>
            <a:endCxn id="1457" idx="1"/>
          </p:cNvCxnSpPr>
          <p:nvPr/>
        </p:nvCxnSpPr>
        <p:spPr>
          <a:xfrm flipH="1" rot="10800000">
            <a:off x="4789322" y="1393633"/>
            <a:ext cx="175500" cy="50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69" name="Shape 1469"/>
          <p:cNvCxnSpPr>
            <a:stCxn id="1434" idx="3"/>
            <a:endCxn id="1457" idx="1"/>
          </p:cNvCxnSpPr>
          <p:nvPr/>
        </p:nvCxnSpPr>
        <p:spPr>
          <a:xfrm flipH="1" rot="10800000">
            <a:off x="4789322" y="1393654"/>
            <a:ext cx="175500" cy="291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70" name="Shape 1470"/>
          <p:cNvCxnSpPr>
            <a:stCxn id="1457" idx="3"/>
            <a:endCxn id="1436" idx="1"/>
          </p:cNvCxnSpPr>
          <p:nvPr/>
        </p:nvCxnSpPr>
        <p:spPr>
          <a:xfrm flipH="1" rot="10800000">
            <a:off x="4994926" y="1023815"/>
            <a:ext cx="164400" cy="369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71" name="Shape 1471"/>
          <p:cNvCxnSpPr>
            <a:stCxn id="1457" idx="3"/>
            <a:endCxn id="1443" idx="1"/>
          </p:cNvCxnSpPr>
          <p:nvPr/>
        </p:nvCxnSpPr>
        <p:spPr>
          <a:xfrm>
            <a:off x="4994926" y="1393715"/>
            <a:ext cx="164400" cy="211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72" name="Shape 1472"/>
          <p:cNvCxnSpPr>
            <a:stCxn id="1436" idx="3"/>
            <a:endCxn id="1458" idx="1"/>
          </p:cNvCxnSpPr>
          <p:nvPr/>
        </p:nvCxnSpPr>
        <p:spPr>
          <a:xfrm>
            <a:off x="5189265" y="1023844"/>
            <a:ext cx="189300" cy="369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73" name="Shape 1473"/>
          <p:cNvCxnSpPr>
            <a:stCxn id="1443" idx="3"/>
            <a:endCxn id="1458" idx="1"/>
          </p:cNvCxnSpPr>
          <p:nvPr/>
        </p:nvCxnSpPr>
        <p:spPr>
          <a:xfrm flipH="1" rot="10800000">
            <a:off x="5189265" y="1393647"/>
            <a:ext cx="189300" cy="211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74" name="Shape 1474"/>
          <p:cNvCxnSpPr>
            <a:stCxn id="1458" idx="3"/>
            <a:endCxn id="1447" idx="1"/>
          </p:cNvCxnSpPr>
          <p:nvPr/>
        </p:nvCxnSpPr>
        <p:spPr>
          <a:xfrm flipH="1" rot="10800000">
            <a:off x="5408660" y="1110515"/>
            <a:ext cx="164400" cy="28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75" name="Shape 1475"/>
          <p:cNvCxnSpPr>
            <a:stCxn id="1458" idx="3"/>
            <a:endCxn id="1451" idx="1"/>
          </p:cNvCxnSpPr>
          <p:nvPr/>
        </p:nvCxnSpPr>
        <p:spPr>
          <a:xfrm>
            <a:off x="5408660" y="1393715"/>
            <a:ext cx="164400" cy="50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76" name="Shape 1476"/>
          <p:cNvCxnSpPr>
            <a:stCxn id="1458" idx="3"/>
            <a:endCxn id="1454" idx="1"/>
          </p:cNvCxnSpPr>
          <p:nvPr/>
        </p:nvCxnSpPr>
        <p:spPr>
          <a:xfrm>
            <a:off x="5408660" y="1393715"/>
            <a:ext cx="164400" cy="291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77" name="Shape 1477"/>
          <p:cNvCxnSpPr>
            <a:stCxn id="1458" idx="3"/>
            <a:endCxn id="1452" idx="1"/>
          </p:cNvCxnSpPr>
          <p:nvPr/>
        </p:nvCxnSpPr>
        <p:spPr>
          <a:xfrm>
            <a:off x="5408660" y="1393715"/>
            <a:ext cx="164400" cy="131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78" name="Shape 1478"/>
          <p:cNvCxnSpPr>
            <a:stCxn id="1457" idx="3"/>
            <a:endCxn id="1444" idx="1"/>
          </p:cNvCxnSpPr>
          <p:nvPr/>
        </p:nvCxnSpPr>
        <p:spPr>
          <a:xfrm>
            <a:off x="4994926" y="1393715"/>
            <a:ext cx="164400" cy="291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79" name="Shape 1479"/>
          <p:cNvCxnSpPr>
            <a:stCxn id="1457" idx="3"/>
            <a:endCxn id="1440" idx="1"/>
          </p:cNvCxnSpPr>
          <p:nvPr/>
        </p:nvCxnSpPr>
        <p:spPr>
          <a:xfrm flipH="1" rot="10800000">
            <a:off x="4994926" y="1357715"/>
            <a:ext cx="164400" cy="36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80" name="Shape 1480"/>
          <p:cNvCxnSpPr>
            <a:stCxn id="1440" idx="3"/>
            <a:endCxn id="1458" idx="1"/>
          </p:cNvCxnSpPr>
          <p:nvPr/>
        </p:nvCxnSpPr>
        <p:spPr>
          <a:xfrm>
            <a:off x="5189265" y="1357775"/>
            <a:ext cx="189300" cy="36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81" name="Shape 1481"/>
          <p:cNvCxnSpPr>
            <a:stCxn id="1444" idx="3"/>
            <a:endCxn id="1458" idx="1"/>
          </p:cNvCxnSpPr>
          <p:nvPr/>
        </p:nvCxnSpPr>
        <p:spPr>
          <a:xfrm flipH="1" rot="10800000">
            <a:off x="5189265" y="1393654"/>
            <a:ext cx="189300" cy="291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482" name="Shape 1482"/>
          <p:cNvSpPr/>
          <p:nvPr/>
        </p:nvSpPr>
        <p:spPr>
          <a:xfrm>
            <a:off x="4339228" y="3376838"/>
            <a:ext cx="1299000" cy="808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3" name="Shape 1483"/>
          <p:cNvSpPr/>
          <p:nvPr/>
        </p:nvSpPr>
        <p:spPr>
          <a:xfrm>
            <a:off x="4360348" y="3393259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4" name="Shape 1484"/>
          <p:cNvSpPr/>
          <p:nvPr/>
        </p:nvSpPr>
        <p:spPr>
          <a:xfrm>
            <a:off x="4360348" y="3560248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5" name="Shape 1485"/>
          <p:cNvSpPr/>
          <p:nvPr/>
        </p:nvSpPr>
        <p:spPr>
          <a:xfrm>
            <a:off x="4360348" y="3640666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6" name="Shape 1486"/>
          <p:cNvSpPr/>
          <p:nvPr/>
        </p:nvSpPr>
        <p:spPr>
          <a:xfrm>
            <a:off x="4360348" y="3727237"/>
            <a:ext cx="30000" cy="24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7" name="Shape 1487"/>
          <p:cNvSpPr/>
          <p:nvPr/>
        </p:nvSpPr>
        <p:spPr>
          <a:xfrm>
            <a:off x="4360348" y="3813808"/>
            <a:ext cx="30000" cy="24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8" name="Shape 1488"/>
          <p:cNvSpPr/>
          <p:nvPr/>
        </p:nvSpPr>
        <p:spPr>
          <a:xfrm>
            <a:off x="4360348" y="3894226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9" name="Shape 1489"/>
          <p:cNvSpPr/>
          <p:nvPr/>
        </p:nvSpPr>
        <p:spPr>
          <a:xfrm>
            <a:off x="4360348" y="3974644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0" name="Shape 1490"/>
          <p:cNvSpPr/>
          <p:nvPr/>
        </p:nvSpPr>
        <p:spPr>
          <a:xfrm>
            <a:off x="4360348" y="4055062"/>
            <a:ext cx="30000" cy="24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1" name="Shape 1491"/>
          <p:cNvSpPr/>
          <p:nvPr/>
        </p:nvSpPr>
        <p:spPr>
          <a:xfrm>
            <a:off x="4360348" y="4141633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Shape 1492"/>
          <p:cNvSpPr/>
          <p:nvPr/>
        </p:nvSpPr>
        <p:spPr>
          <a:xfrm>
            <a:off x="4774146" y="3393259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3" name="Shape 1493"/>
          <p:cNvSpPr/>
          <p:nvPr/>
        </p:nvSpPr>
        <p:spPr>
          <a:xfrm>
            <a:off x="4774146" y="3479830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4" name="Shape 1494"/>
          <p:cNvSpPr/>
          <p:nvPr/>
        </p:nvSpPr>
        <p:spPr>
          <a:xfrm>
            <a:off x="4774146" y="3560248"/>
            <a:ext cx="30000" cy="24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5" name="Shape 1495"/>
          <p:cNvSpPr/>
          <p:nvPr/>
        </p:nvSpPr>
        <p:spPr>
          <a:xfrm>
            <a:off x="4774146" y="3640666"/>
            <a:ext cx="30000" cy="24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6" name="Shape 1496"/>
          <p:cNvSpPr/>
          <p:nvPr/>
        </p:nvSpPr>
        <p:spPr>
          <a:xfrm>
            <a:off x="4774146" y="3727237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7" name="Shape 1497"/>
          <p:cNvSpPr/>
          <p:nvPr/>
        </p:nvSpPr>
        <p:spPr>
          <a:xfrm>
            <a:off x="4774146" y="3813808"/>
            <a:ext cx="30000" cy="24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8" name="Shape 1498"/>
          <p:cNvSpPr/>
          <p:nvPr/>
        </p:nvSpPr>
        <p:spPr>
          <a:xfrm>
            <a:off x="4774146" y="3894226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9" name="Shape 1499"/>
          <p:cNvSpPr/>
          <p:nvPr/>
        </p:nvSpPr>
        <p:spPr>
          <a:xfrm>
            <a:off x="4774146" y="3974644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0" name="Shape 1500"/>
          <p:cNvSpPr/>
          <p:nvPr/>
        </p:nvSpPr>
        <p:spPr>
          <a:xfrm>
            <a:off x="4774146" y="4055062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1" name="Shape 1501"/>
          <p:cNvSpPr/>
          <p:nvPr/>
        </p:nvSpPr>
        <p:spPr>
          <a:xfrm>
            <a:off x="4774146" y="4141633"/>
            <a:ext cx="30000" cy="24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2" name="Shape 1502"/>
          <p:cNvSpPr/>
          <p:nvPr/>
        </p:nvSpPr>
        <p:spPr>
          <a:xfrm>
            <a:off x="5174151" y="3393259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3" name="Shape 1503"/>
          <p:cNvSpPr/>
          <p:nvPr/>
        </p:nvSpPr>
        <p:spPr>
          <a:xfrm>
            <a:off x="5174151" y="3479830"/>
            <a:ext cx="30000" cy="24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4" name="Shape 1504"/>
          <p:cNvSpPr/>
          <p:nvPr/>
        </p:nvSpPr>
        <p:spPr>
          <a:xfrm>
            <a:off x="5174151" y="3560248"/>
            <a:ext cx="30000" cy="24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5" name="Shape 1505"/>
          <p:cNvSpPr/>
          <p:nvPr/>
        </p:nvSpPr>
        <p:spPr>
          <a:xfrm>
            <a:off x="5174151" y="3640666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6" name="Shape 1506"/>
          <p:cNvSpPr/>
          <p:nvPr/>
        </p:nvSpPr>
        <p:spPr>
          <a:xfrm>
            <a:off x="5174151" y="3727237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7" name="Shape 1507"/>
          <p:cNvSpPr/>
          <p:nvPr/>
        </p:nvSpPr>
        <p:spPr>
          <a:xfrm>
            <a:off x="5174151" y="3813808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8" name="Shape 1508"/>
          <p:cNvSpPr/>
          <p:nvPr/>
        </p:nvSpPr>
        <p:spPr>
          <a:xfrm>
            <a:off x="5174151" y="3894226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9" name="Shape 1509"/>
          <p:cNvSpPr/>
          <p:nvPr/>
        </p:nvSpPr>
        <p:spPr>
          <a:xfrm>
            <a:off x="5174151" y="3974644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0" name="Shape 1510"/>
          <p:cNvSpPr/>
          <p:nvPr/>
        </p:nvSpPr>
        <p:spPr>
          <a:xfrm>
            <a:off x="5174151" y="4055062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1" name="Shape 1511"/>
          <p:cNvSpPr/>
          <p:nvPr/>
        </p:nvSpPr>
        <p:spPr>
          <a:xfrm>
            <a:off x="5174151" y="4141633"/>
            <a:ext cx="30000" cy="24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2" name="Shape 1512"/>
          <p:cNvSpPr/>
          <p:nvPr/>
        </p:nvSpPr>
        <p:spPr>
          <a:xfrm>
            <a:off x="5587950" y="3393259"/>
            <a:ext cx="30000" cy="246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3" name="Shape 1513"/>
          <p:cNvSpPr/>
          <p:nvPr/>
        </p:nvSpPr>
        <p:spPr>
          <a:xfrm>
            <a:off x="5587950" y="3479830"/>
            <a:ext cx="30000" cy="246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4" name="Shape 1514"/>
          <p:cNvSpPr/>
          <p:nvPr/>
        </p:nvSpPr>
        <p:spPr>
          <a:xfrm>
            <a:off x="5587950" y="3560248"/>
            <a:ext cx="30000" cy="24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5" name="Shape 1515"/>
          <p:cNvSpPr/>
          <p:nvPr/>
        </p:nvSpPr>
        <p:spPr>
          <a:xfrm>
            <a:off x="5587950" y="3640666"/>
            <a:ext cx="30000" cy="246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6" name="Shape 1516"/>
          <p:cNvSpPr/>
          <p:nvPr/>
        </p:nvSpPr>
        <p:spPr>
          <a:xfrm>
            <a:off x="5587950" y="3727237"/>
            <a:ext cx="30000" cy="24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7" name="Shape 1517"/>
          <p:cNvSpPr/>
          <p:nvPr/>
        </p:nvSpPr>
        <p:spPr>
          <a:xfrm>
            <a:off x="5587950" y="3813808"/>
            <a:ext cx="30000" cy="246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8" name="Shape 1518"/>
          <p:cNvSpPr/>
          <p:nvPr/>
        </p:nvSpPr>
        <p:spPr>
          <a:xfrm>
            <a:off x="5587950" y="3894226"/>
            <a:ext cx="30000" cy="246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9" name="Shape 1519"/>
          <p:cNvSpPr/>
          <p:nvPr/>
        </p:nvSpPr>
        <p:spPr>
          <a:xfrm>
            <a:off x="5587950" y="3974644"/>
            <a:ext cx="30000" cy="24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0" name="Shape 1520"/>
          <p:cNvSpPr/>
          <p:nvPr/>
        </p:nvSpPr>
        <p:spPr>
          <a:xfrm>
            <a:off x="5587950" y="4055062"/>
            <a:ext cx="30000" cy="246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1" name="Shape 1521"/>
          <p:cNvSpPr/>
          <p:nvPr/>
        </p:nvSpPr>
        <p:spPr>
          <a:xfrm>
            <a:off x="5587950" y="4141633"/>
            <a:ext cx="30000" cy="246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2" name="Shape 1522"/>
          <p:cNvSpPr/>
          <p:nvPr/>
        </p:nvSpPr>
        <p:spPr>
          <a:xfrm>
            <a:off x="4552192" y="3763182"/>
            <a:ext cx="30000" cy="246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3" name="Shape 1523"/>
          <p:cNvSpPr/>
          <p:nvPr/>
        </p:nvSpPr>
        <p:spPr>
          <a:xfrm>
            <a:off x="4979783" y="3763182"/>
            <a:ext cx="30000" cy="246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4" name="Shape 1524"/>
          <p:cNvSpPr/>
          <p:nvPr/>
        </p:nvSpPr>
        <p:spPr>
          <a:xfrm>
            <a:off x="5393581" y="3763182"/>
            <a:ext cx="30000" cy="246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25" name="Shape 1525"/>
          <p:cNvCxnSpPr>
            <a:stCxn id="1526" idx="3"/>
            <a:endCxn id="1522" idx="1"/>
          </p:cNvCxnSpPr>
          <p:nvPr/>
        </p:nvCxnSpPr>
        <p:spPr>
          <a:xfrm>
            <a:off x="4390348" y="3492130"/>
            <a:ext cx="161700" cy="283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27" name="Shape 1527"/>
          <p:cNvCxnSpPr>
            <a:stCxn id="1486" idx="3"/>
            <a:endCxn id="1522" idx="1"/>
          </p:cNvCxnSpPr>
          <p:nvPr/>
        </p:nvCxnSpPr>
        <p:spPr>
          <a:xfrm>
            <a:off x="4390348" y="3739537"/>
            <a:ext cx="161700" cy="36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28" name="Shape 1528"/>
          <p:cNvCxnSpPr>
            <a:stCxn id="1487" idx="3"/>
            <a:endCxn id="1522" idx="1"/>
          </p:cNvCxnSpPr>
          <p:nvPr/>
        </p:nvCxnSpPr>
        <p:spPr>
          <a:xfrm flipH="1" rot="10800000">
            <a:off x="4390348" y="3775408"/>
            <a:ext cx="161700" cy="50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29" name="Shape 1529"/>
          <p:cNvCxnSpPr>
            <a:stCxn id="1490" idx="3"/>
            <a:endCxn id="1522" idx="1"/>
          </p:cNvCxnSpPr>
          <p:nvPr/>
        </p:nvCxnSpPr>
        <p:spPr>
          <a:xfrm flipH="1" rot="10800000">
            <a:off x="4390348" y="3775462"/>
            <a:ext cx="161700" cy="291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0" name="Shape 1530"/>
          <p:cNvCxnSpPr>
            <a:stCxn id="1522" idx="3"/>
            <a:endCxn id="1494" idx="1"/>
          </p:cNvCxnSpPr>
          <p:nvPr/>
        </p:nvCxnSpPr>
        <p:spPr>
          <a:xfrm flipH="1" rot="10800000">
            <a:off x="4582192" y="3572682"/>
            <a:ext cx="192000" cy="202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1" name="Shape 1531"/>
          <p:cNvCxnSpPr>
            <a:stCxn id="1522" idx="3"/>
            <a:endCxn id="1495" idx="1"/>
          </p:cNvCxnSpPr>
          <p:nvPr/>
        </p:nvCxnSpPr>
        <p:spPr>
          <a:xfrm flipH="1" rot="10800000">
            <a:off x="4582192" y="3653082"/>
            <a:ext cx="192000" cy="122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2" name="Shape 1532"/>
          <p:cNvCxnSpPr>
            <a:stCxn id="1522" idx="3"/>
            <a:endCxn id="1497" idx="1"/>
          </p:cNvCxnSpPr>
          <p:nvPr/>
        </p:nvCxnSpPr>
        <p:spPr>
          <a:xfrm>
            <a:off x="4582192" y="3775482"/>
            <a:ext cx="192000" cy="50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3" name="Shape 1533"/>
          <p:cNvCxnSpPr>
            <a:stCxn id="1522" idx="3"/>
            <a:endCxn id="1501" idx="1"/>
          </p:cNvCxnSpPr>
          <p:nvPr/>
        </p:nvCxnSpPr>
        <p:spPr>
          <a:xfrm>
            <a:off x="4582192" y="3775482"/>
            <a:ext cx="192000" cy="378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4" name="Shape 1534"/>
          <p:cNvCxnSpPr>
            <a:stCxn id="1494" idx="3"/>
            <a:endCxn id="1523" idx="1"/>
          </p:cNvCxnSpPr>
          <p:nvPr/>
        </p:nvCxnSpPr>
        <p:spPr>
          <a:xfrm>
            <a:off x="4804146" y="3572548"/>
            <a:ext cx="175500" cy="202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5" name="Shape 1535"/>
          <p:cNvCxnSpPr>
            <a:stCxn id="1495" idx="3"/>
            <a:endCxn id="1523" idx="1"/>
          </p:cNvCxnSpPr>
          <p:nvPr/>
        </p:nvCxnSpPr>
        <p:spPr>
          <a:xfrm>
            <a:off x="4804146" y="3652966"/>
            <a:ext cx="175500" cy="122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6" name="Shape 1536"/>
          <p:cNvCxnSpPr>
            <a:stCxn id="1497" idx="3"/>
            <a:endCxn id="1523" idx="1"/>
          </p:cNvCxnSpPr>
          <p:nvPr/>
        </p:nvCxnSpPr>
        <p:spPr>
          <a:xfrm flipH="1" rot="10800000">
            <a:off x="4804146" y="3775408"/>
            <a:ext cx="175500" cy="50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7" name="Shape 1537"/>
          <p:cNvCxnSpPr>
            <a:stCxn id="1501" idx="3"/>
            <a:endCxn id="1523" idx="1"/>
          </p:cNvCxnSpPr>
          <p:nvPr/>
        </p:nvCxnSpPr>
        <p:spPr>
          <a:xfrm flipH="1" rot="10800000">
            <a:off x="4804146" y="3775333"/>
            <a:ext cx="175500" cy="378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8" name="Shape 1538"/>
          <p:cNvCxnSpPr>
            <a:stCxn id="1523" idx="3"/>
            <a:endCxn id="1503" idx="1"/>
          </p:cNvCxnSpPr>
          <p:nvPr/>
        </p:nvCxnSpPr>
        <p:spPr>
          <a:xfrm flipH="1" rot="10800000">
            <a:off x="5009783" y="3491982"/>
            <a:ext cx="164400" cy="283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39" name="Shape 1539"/>
          <p:cNvCxnSpPr>
            <a:stCxn id="1523" idx="3"/>
            <a:endCxn id="1504" idx="1"/>
          </p:cNvCxnSpPr>
          <p:nvPr/>
        </p:nvCxnSpPr>
        <p:spPr>
          <a:xfrm flipH="1" rot="10800000">
            <a:off x="5009783" y="3572682"/>
            <a:ext cx="164400" cy="202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40" name="Shape 1540"/>
          <p:cNvCxnSpPr>
            <a:stCxn id="1503" idx="3"/>
            <a:endCxn id="1524" idx="1"/>
          </p:cNvCxnSpPr>
          <p:nvPr/>
        </p:nvCxnSpPr>
        <p:spPr>
          <a:xfrm>
            <a:off x="5204151" y="3492130"/>
            <a:ext cx="189300" cy="283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41" name="Shape 1541"/>
          <p:cNvCxnSpPr>
            <a:stCxn id="1504" idx="3"/>
            <a:endCxn id="1524" idx="1"/>
          </p:cNvCxnSpPr>
          <p:nvPr/>
        </p:nvCxnSpPr>
        <p:spPr>
          <a:xfrm>
            <a:off x="5204151" y="3572548"/>
            <a:ext cx="189300" cy="202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42" name="Shape 1542"/>
          <p:cNvCxnSpPr>
            <a:stCxn id="1524" idx="3"/>
            <a:endCxn id="1514" idx="1"/>
          </p:cNvCxnSpPr>
          <p:nvPr/>
        </p:nvCxnSpPr>
        <p:spPr>
          <a:xfrm flipH="1" rot="10800000">
            <a:off x="5423581" y="3572682"/>
            <a:ext cx="164400" cy="202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43" name="Shape 1543"/>
          <p:cNvCxnSpPr>
            <a:stCxn id="1524" idx="3"/>
            <a:endCxn id="1516" idx="1"/>
          </p:cNvCxnSpPr>
          <p:nvPr/>
        </p:nvCxnSpPr>
        <p:spPr>
          <a:xfrm flipH="1" rot="10800000">
            <a:off x="5423581" y="3739482"/>
            <a:ext cx="164400" cy="36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44" name="Shape 1544"/>
          <p:cNvCxnSpPr>
            <a:stCxn id="1524" idx="3"/>
            <a:endCxn id="1519" idx="1"/>
          </p:cNvCxnSpPr>
          <p:nvPr/>
        </p:nvCxnSpPr>
        <p:spPr>
          <a:xfrm>
            <a:off x="5423581" y="3775482"/>
            <a:ext cx="164400" cy="211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526" name="Shape 1526"/>
          <p:cNvSpPr/>
          <p:nvPr/>
        </p:nvSpPr>
        <p:spPr>
          <a:xfrm>
            <a:off x="4360348" y="3479830"/>
            <a:ext cx="30000" cy="24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45" name="Shape 1545"/>
          <p:cNvGrpSpPr/>
          <p:nvPr/>
        </p:nvGrpSpPr>
        <p:grpSpPr>
          <a:xfrm>
            <a:off x="855667" y="1705356"/>
            <a:ext cx="2295127" cy="1397100"/>
            <a:chOff x="590353" y="1705356"/>
            <a:chExt cx="2691600" cy="1397100"/>
          </a:xfrm>
        </p:grpSpPr>
        <p:sp>
          <p:nvSpPr>
            <p:cNvPr id="1546" name="Shape 1546"/>
            <p:cNvSpPr/>
            <p:nvPr/>
          </p:nvSpPr>
          <p:spPr>
            <a:xfrm>
              <a:off x="590353" y="1705356"/>
              <a:ext cx="2691600" cy="13971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Shape 1547"/>
            <p:cNvSpPr/>
            <p:nvPr/>
          </p:nvSpPr>
          <p:spPr>
            <a:xfrm>
              <a:off x="634118" y="1733731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Shape 1548"/>
            <p:cNvSpPr/>
            <p:nvPr/>
          </p:nvSpPr>
          <p:spPr>
            <a:xfrm>
              <a:off x="634118" y="1883322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Shape 1549"/>
            <p:cNvSpPr/>
            <p:nvPr/>
          </p:nvSpPr>
          <p:spPr>
            <a:xfrm>
              <a:off x="634118" y="2022280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Shape 1550"/>
            <p:cNvSpPr/>
            <p:nvPr/>
          </p:nvSpPr>
          <p:spPr>
            <a:xfrm>
              <a:off x="634118" y="2161239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Shape 1551"/>
            <p:cNvSpPr/>
            <p:nvPr/>
          </p:nvSpPr>
          <p:spPr>
            <a:xfrm>
              <a:off x="634118" y="2310830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Shape 1552"/>
            <p:cNvSpPr/>
            <p:nvPr/>
          </p:nvSpPr>
          <p:spPr>
            <a:xfrm>
              <a:off x="634118" y="2460420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Shape 1553"/>
            <p:cNvSpPr/>
            <p:nvPr/>
          </p:nvSpPr>
          <p:spPr>
            <a:xfrm>
              <a:off x="634118" y="2599379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Shape 1554"/>
            <p:cNvSpPr/>
            <p:nvPr/>
          </p:nvSpPr>
          <p:spPr>
            <a:xfrm>
              <a:off x="634118" y="2738338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Shape 1555"/>
            <p:cNvSpPr/>
            <p:nvPr/>
          </p:nvSpPr>
          <p:spPr>
            <a:xfrm>
              <a:off x="634118" y="2877297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Shape 1556"/>
            <p:cNvSpPr/>
            <p:nvPr/>
          </p:nvSpPr>
          <p:spPr>
            <a:xfrm>
              <a:off x="634118" y="3026888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Shape 1557"/>
            <p:cNvSpPr/>
            <p:nvPr/>
          </p:nvSpPr>
          <p:spPr>
            <a:xfrm>
              <a:off x="1491616" y="1733731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Shape 1558"/>
            <p:cNvSpPr/>
            <p:nvPr/>
          </p:nvSpPr>
          <p:spPr>
            <a:xfrm>
              <a:off x="1491616" y="1883322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Shape 1559"/>
            <p:cNvSpPr/>
            <p:nvPr/>
          </p:nvSpPr>
          <p:spPr>
            <a:xfrm>
              <a:off x="1491616" y="2022280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Shape 1560"/>
            <p:cNvSpPr/>
            <p:nvPr/>
          </p:nvSpPr>
          <p:spPr>
            <a:xfrm>
              <a:off x="1491616" y="2161239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Shape 1561"/>
            <p:cNvSpPr/>
            <p:nvPr/>
          </p:nvSpPr>
          <p:spPr>
            <a:xfrm>
              <a:off x="1491616" y="2310830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Shape 1562"/>
            <p:cNvSpPr/>
            <p:nvPr/>
          </p:nvSpPr>
          <p:spPr>
            <a:xfrm>
              <a:off x="1491616" y="2460420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Shape 1563"/>
            <p:cNvSpPr/>
            <p:nvPr/>
          </p:nvSpPr>
          <p:spPr>
            <a:xfrm>
              <a:off x="1491616" y="2599379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Shape 1564"/>
            <p:cNvSpPr/>
            <p:nvPr/>
          </p:nvSpPr>
          <p:spPr>
            <a:xfrm>
              <a:off x="1491616" y="2738338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Shape 1565"/>
            <p:cNvSpPr/>
            <p:nvPr/>
          </p:nvSpPr>
          <p:spPr>
            <a:xfrm>
              <a:off x="1491616" y="2877297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Shape 1566"/>
            <p:cNvSpPr/>
            <p:nvPr/>
          </p:nvSpPr>
          <p:spPr>
            <a:xfrm>
              <a:off x="1491616" y="3026888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Shape 1567"/>
            <p:cNvSpPr/>
            <p:nvPr/>
          </p:nvSpPr>
          <p:spPr>
            <a:xfrm>
              <a:off x="2320531" y="1733731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Shape 1568"/>
            <p:cNvSpPr/>
            <p:nvPr/>
          </p:nvSpPr>
          <p:spPr>
            <a:xfrm>
              <a:off x="2320531" y="1883322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Shape 1569"/>
            <p:cNvSpPr/>
            <p:nvPr/>
          </p:nvSpPr>
          <p:spPr>
            <a:xfrm>
              <a:off x="2320531" y="2022280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Shape 1570"/>
            <p:cNvSpPr/>
            <p:nvPr/>
          </p:nvSpPr>
          <p:spPr>
            <a:xfrm>
              <a:off x="2320531" y="2161239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Shape 1571"/>
            <p:cNvSpPr/>
            <p:nvPr/>
          </p:nvSpPr>
          <p:spPr>
            <a:xfrm>
              <a:off x="2320531" y="2310830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Shape 1572"/>
            <p:cNvSpPr/>
            <p:nvPr/>
          </p:nvSpPr>
          <p:spPr>
            <a:xfrm>
              <a:off x="2320531" y="2460420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Shape 1573"/>
            <p:cNvSpPr/>
            <p:nvPr/>
          </p:nvSpPr>
          <p:spPr>
            <a:xfrm>
              <a:off x="2320531" y="2599379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Shape 1574"/>
            <p:cNvSpPr/>
            <p:nvPr/>
          </p:nvSpPr>
          <p:spPr>
            <a:xfrm>
              <a:off x="2320531" y="2738338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Shape 1575"/>
            <p:cNvSpPr/>
            <p:nvPr/>
          </p:nvSpPr>
          <p:spPr>
            <a:xfrm>
              <a:off x="2320531" y="2877297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Shape 1576"/>
            <p:cNvSpPr/>
            <p:nvPr/>
          </p:nvSpPr>
          <p:spPr>
            <a:xfrm>
              <a:off x="2320531" y="3026888"/>
              <a:ext cx="62100" cy="42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Shape 1577"/>
            <p:cNvSpPr/>
            <p:nvPr/>
          </p:nvSpPr>
          <p:spPr>
            <a:xfrm>
              <a:off x="3178029" y="1733731"/>
              <a:ext cx="62100" cy="42600"/>
            </a:xfrm>
            <a:prstGeom prst="rect">
              <a:avLst/>
            </a:prstGeom>
            <a:solidFill>
              <a:srgbClr val="8E7CC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Shape 1578"/>
            <p:cNvSpPr/>
            <p:nvPr/>
          </p:nvSpPr>
          <p:spPr>
            <a:xfrm>
              <a:off x="3178029" y="1883322"/>
              <a:ext cx="62100" cy="42600"/>
            </a:xfrm>
            <a:prstGeom prst="rect">
              <a:avLst/>
            </a:prstGeom>
            <a:solidFill>
              <a:srgbClr val="8E7CC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Shape 1579"/>
            <p:cNvSpPr/>
            <p:nvPr/>
          </p:nvSpPr>
          <p:spPr>
            <a:xfrm>
              <a:off x="3178029" y="2022280"/>
              <a:ext cx="62100" cy="42600"/>
            </a:xfrm>
            <a:prstGeom prst="rect">
              <a:avLst/>
            </a:prstGeom>
            <a:solidFill>
              <a:srgbClr val="8E7CC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Shape 1580"/>
            <p:cNvSpPr/>
            <p:nvPr/>
          </p:nvSpPr>
          <p:spPr>
            <a:xfrm>
              <a:off x="3178029" y="2161239"/>
              <a:ext cx="62100" cy="42600"/>
            </a:xfrm>
            <a:prstGeom prst="rect">
              <a:avLst/>
            </a:prstGeom>
            <a:solidFill>
              <a:srgbClr val="8E7CC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Shape 1581"/>
            <p:cNvSpPr/>
            <p:nvPr/>
          </p:nvSpPr>
          <p:spPr>
            <a:xfrm>
              <a:off x="3178029" y="2310830"/>
              <a:ext cx="62100" cy="42600"/>
            </a:xfrm>
            <a:prstGeom prst="rect">
              <a:avLst/>
            </a:prstGeom>
            <a:solidFill>
              <a:srgbClr val="8E7CC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Shape 1582"/>
            <p:cNvSpPr/>
            <p:nvPr/>
          </p:nvSpPr>
          <p:spPr>
            <a:xfrm>
              <a:off x="3178029" y="2460420"/>
              <a:ext cx="62100" cy="42600"/>
            </a:xfrm>
            <a:prstGeom prst="rect">
              <a:avLst/>
            </a:prstGeom>
            <a:solidFill>
              <a:srgbClr val="8E7CC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Shape 1583"/>
            <p:cNvSpPr/>
            <p:nvPr/>
          </p:nvSpPr>
          <p:spPr>
            <a:xfrm>
              <a:off x="3178029" y="2599379"/>
              <a:ext cx="62100" cy="42600"/>
            </a:xfrm>
            <a:prstGeom prst="rect">
              <a:avLst/>
            </a:prstGeom>
            <a:solidFill>
              <a:srgbClr val="8E7CC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Shape 1584"/>
            <p:cNvSpPr/>
            <p:nvPr/>
          </p:nvSpPr>
          <p:spPr>
            <a:xfrm>
              <a:off x="3178029" y="2738338"/>
              <a:ext cx="62100" cy="42600"/>
            </a:xfrm>
            <a:prstGeom prst="rect">
              <a:avLst/>
            </a:prstGeom>
            <a:solidFill>
              <a:srgbClr val="8E7CC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Shape 1585"/>
            <p:cNvSpPr/>
            <p:nvPr/>
          </p:nvSpPr>
          <p:spPr>
            <a:xfrm>
              <a:off x="3178029" y="2877297"/>
              <a:ext cx="62100" cy="42600"/>
            </a:xfrm>
            <a:prstGeom prst="rect">
              <a:avLst/>
            </a:prstGeom>
            <a:solidFill>
              <a:srgbClr val="8E7CC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Shape 1586"/>
            <p:cNvSpPr/>
            <p:nvPr/>
          </p:nvSpPr>
          <p:spPr>
            <a:xfrm>
              <a:off x="3178029" y="3026888"/>
              <a:ext cx="62100" cy="42600"/>
            </a:xfrm>
            <a:prstGeom prst="rect">
              <a:avLst/>
            </a:prstGeom>
            <a:solidFill>
              <a:srgbClr val="8E7CC3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Shape 1587"/>
            <p:cNvSpPr/>
            <p:nvPr/>
          </p:nvSpPr>
          <p:spPr>
            <a:xfrm>
              <a:off x="1031668" y="2372942"/>
              <a:ext cx="62100" cy="426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Shape 1588"/>
            <p:cNvSpPr/>
            <p:nvPr/>
          </p:nvSpPr>
          <p:spPr>
            <a:xfrm>
              <a:off x="1917749" y="2372942"/>
              <a:ext cx="62100" cy="426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Shape 1589"/>
            <p:cNvSpPr/>
            <p:nvPr/>
          </p:nvSpPr>
          <p:spPr>
            <a:xfrm>
              <a:off x="2775247" y="2372942"/>
              <a:ext cx="62100" cy="426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0" name="Shape 1590"/>
          <p:cNvSpPr txBox="1"/>
          <p:nvPr/>
        </p:nvSpPr>
        <p:spPr>
          <a:xfrm>
            <a:off x="1225244" y="1352875"/>
            <a:ext cx="1998000" cy="2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Shared parameters</a:t>
            </a:r>
            <a:endParaRPr/>
          </a:p>
        </p:txBody>
      </p:sp>
      <p:sp>
        <p:nvSpPr>
          <p:cNvPr id="1591" name="Shape 1591"/>
          <p:cNvSpPr/>
          <p:nvPr/>
        </p:nvSpPr>
        <p:spPr>
          <a:xfrm>
            <a:off x="7125100" y="1988675"/>
            <a:ext cx="1043825" cy="1171150"/>
          </a:xfrm>
          <a:prstGeom prst="flowChartMagneticDisk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Genotypes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&amp; Fitnesses</a:t>
            </a:r>
            <a:endParaRPr/>
          </a:p>
        </p:txBody>
      </p:sp>
      <p:sp>
        <p:nvSpPr>
          <p:cNvPr id="1592" name="Shape 1592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Workers Train Using Only Their Genotype’s Pathway</a:t>
            </a:r>
            <a:endParaRPr/>
          </a:p>
        </p:txBody>
      </p:sp>
      <p:cxnSp>
        <p:nvCxnSpPr>
          <p:cNvPr id="1593" name="Shape 1593"/>
          <p:cNvCxnSpPr>
            <a:stCxn id="1415" idx="1"/>
            <a:endCxn id="1546" idx="3"/>
          </p:cNvCxnSpPr>
          <p:nvPr/>
        </p:nvCxnSpPr>
        <p:spPr>
          <a:xfrm flipH="1">
            <a:off x="3150872" y="1399375"/>
            <a:ext cx="1173600" cy="1004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stealth"/>
            <a:tailEnd len="lg" w="lg" type="stealth"/>
          </a:ln>
        </p:spPr>
      </p:cxnSp>
      <p:sp>
        <p:nvSpPr>
          <p:cNvPr id="1594" name="Shape 1594"/>
          <p:cNvSpPr txBox="1"/>
          <p:nvPr/>
        </p:nvSpPr>
        <p:spPr>
          <a:xfrm>
            <a:off x="3305175" y="2105025"/>
            <a:ext cx="1173600" cy="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Synced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Parameters</a:t>
            </a:r>
            <a:endParaRPr/>
          </a:p>
        </p:txBody>
      </p:sp>
      <p:cxnSp>
        <p:nvCxnSpPr>
          <p:cNvPr id="1595" name="Shape 1595"/>
          <p:cNvCxnSpPr>
            <a:endCxn id="1412" idx="3"/>
          </p:cNvCxnSpPr>
          <p:nvPr/>
        </p:nvCxnSpPr>
        <p:spPr>
          <a:xfrm rot="10800000">
            <a:off x="5740200" y="1510175"/>
            <a:ext cx="1394100" cy="585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sp>
        <p:nvSpPr>
          <p:cNvPr id="1596" name="Shape 1596"/>
          <p:cNvSpPr txBox="1"/>
          <p:nvPr/>
        </p:nvSpPr>
        <p:spPr>
          <a:xfrm>
            <a:off x="6363500" y="1432025"/>
            <a:ext cx="1637400" cy="2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Genotype Fitness</a:t>
            </a:r>
            <a:endParaRPr/>
          </a:p>
        </p:txBody>
      </p:sp>
      <p:sp>
        <p:nvSpPr>
          <p:cNvPr id="1597" name="Shape 1597"/>
          <p:cNvSpPr txBox="1"/>
          <p:nvPr/>
        </p:nvSpPr>
        <p:spPr>
          <a:xfrm>
            <a:off x="4429125" y="2409825"/>
            <a:ext cx="2456700" cy="2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98" name="Shape 1598"/>
          <p:cNvCxnSpPr/>
          <p:nvPr/>
        </p:nvCxnSpPr>
        <p:spPr>
          <a:xfrm rot="10800000">
            <a:off x="5720325" y="1771525"/>
            <a:ext cx="1394100" cy="585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599" name="Shape 1599"/>
          <p:cNvSpPr txBox="1"/>
          <p:nvPr/>
        </p:nvSpPr>
        <p:spPr>
          <a:xfrm>
            <a:off x="6072200" y="2041625"/>
            <a:ext cx="971400" cy="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Genotype</a:t>
            </a:r>
            <a:endParaRPr/>
          </a:p>
        </p:txBody>
      </p:sp>
      <p:sp>
        <p:nvSpPr>
          <p:cNvPr id="1600" name="Shape 1600"/>
          <p:cNvSpPr/>
          <p:nvPr/>
        </p:nvSpPr>
        <p:spPr>
          <a:xfrm>
            <a:off x="4793325" y="2283700"/>
            <a:ext cx="110400" cy="110400"/>
          </a:xfrm>
          <a:prstGeom prst="ellipse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1" name="Shape 1601"/>
          <p:cNvSpPr/>
          <p:nvPr/>
        </p:nvSpPr>
        <p:spPr>
          <a:xfrm>
            <a:off x="4793325" y="2512300"/>
            <a:ext cx="110400" cy="110400"/>
          </a:xfrm>
          <a:prstGeom prst="ellipse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2" name="Shape 1602"/>
          <p:cNvSpPr/>
          <p:nvPr/>
        </p:nvSpPr>
        <p:spPr>
          <a:xfrm>
            <a:off x="4793325" y="2740900"/>
            <a:ext cx="110400" cy="110400"/>
          </a:xfrm>
          <a:prstGeom prst="ellipse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3" name="Shape 1603"/>
          <p:cNvSpPr/>
          <p:nvPr/>
        </p:nvSpPr>
        <p:spPr>
          <a:xfrm>
            <a:off x="4793325" y="2969500"/>
            <a:ext cx="110400" cy="110400"/>
          </a:xfrm>
          <a:prstGeom prst="ellipse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4" name="Shape 16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2825" y="3671375"/>
            <a:ext cx="401677" cy="2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Shape 16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7250" y="1274575"/>
            <a:ext cx="401677" cy="267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6" name="Shape 1606"/>
          <p:cNvCxnSpPr>
            <a:stCxn id="1482" idx="1"/>
            <a:endCxn id="1546" idx="3"/>
          </p:cNvCxnSpPr>
          <p:nvPr/>
        </p:nvCxnSpPr>
        <p:spPr>
          <a:xfrm rot="10800000">
            <a:off x="3150928" y="2403788"/>
            <a:ext cx="1188300" cy="1377300"/>
          </a:xfrm>
          <a:prstGeom prst="straightConnector1">
            <a:avLst/>
          </a:prstGeom>
          <a:noFill/>
          <a:ln cap="flat" cmpd="sng" w="28575">
            <a:solidFill>
              <a:srgbClr val="D9D9D9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1607" name="Shape 1607"/>
          <p:cNvCxnSpPr/>
          <p:nvPr/>
        </p:nvCxnSpPr>
        <p:spPr>
          <a:xfrm flipH="1">
            <a:off x="3150872" y="1399375"/>
            <a:ext cx="1173600" cy="1004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1608" name="Shape 1608"/>
          <p:cNvCxnSpPr>
            <a:endCxn id="1413" idx="3"/>
          </p:cNvCxnSpPr>
          <p:nvPr/>
        </p:nvCxnSpPr>
        <p:spPr>
          <a:xfrm flipH="1">
            <a:off x="5758050" y="2828975"/>
            <a:ext cx="1328700" cy="1062900"/>
          </a:xfrm>
          <a:prstGeom prst="straightConnector1">
            <a:avLst/>
          </a:prstGeom>
          <a:noFill/>
          <a:ln cap="flat" cmpd="sng" w="28575">
            <a:solidFill>
              <a:srgbClr val="D9D9D9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1609" name="Shape 1609"/>
          <p:cNvCxnSpPr/>
          <p:nvPr/>
        </p:nvCxnSpPr>
        <p:spPr>
          <a:xfrm flipH="1">
            <a:off x="5772150" y="3033725"/>
            <a:ext cx="1333500" cy="1062000"/>
          </a:xfrm>
          <a:prstGeom prst="straightConnector1">
            <a:avLst/>
          </a:prstGeom>
          <a:noFill/>
          <a:ln cap="flat" cmpd="sng" w="28575">
            <a:solidFill>
              <a:srgbClr val="D9D9D9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Shape 1614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Transfer/Continual Learning Setup</a:t>
            </a:r>
            <a:endParaRPr/>
          </a:p>
        </p:txBody>
      </p:sp>
      <p:sp>
        <p:nvSpPr>
          <p:cNvPr id="1615" name="Shape 1615"/>
          <p:cNvSpPr txBox="1"/>
          <p:nvPr>
            <p:ph idx="1" type="body"/>
          </p:nvPr>
        </p:nvSpPr>
        <p:spPr>
          <a:xfrm>
            <a:off x="343750" y="1059850"/>
            <a:ext cx="5316900" cy="3414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/>
              <a:t>For each game</a:t>
            </a:r>
            <a:r>
              <a:rPr lang="en"/>
              <a:t> in sequence [pong, alien, etc]:</a:t>
            </a:r>
            <a:endParaRPr/>
          </a:p>
          <a:p>
            <a: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(Re)</a:t>
            </a:r>
            <a:r>
              <a:rPr b="1" lang="en"/>
              <a:t>initialise population</a:t>
            </a:r>
            <a:r>
              <a:rPr lang="en"/>
              <a:t> of 64 genotype paths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Train all genotype paths</a:t>
            </a:r>
            <a:r>
              <a:rPr lang="en"/>
              <a:t> on current game</a:t>
            </a:r>
            <a:endParaRPr/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Pathways should converge</a:t>
            </a:r>
            <a:r>
              <a:rPr lang="en"/>
              <a:t> (depending on mutation rate, selection pressure)</a:t>
            </a:r>
            <a:endParaRPr/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Freeze best path on this task </a:t>
            </a:r>
            <a:r>
              <a:rPr lang="en"/>
              <a:t>(but still allow back-propagation of gradients, </a:t>
            </a:r>
            <a:r>
              <a:rPr i="1" lang="en"/>
              <a:t>and forward pass</a:t>
            </a:r>
            <a:r>
              <a:rPr lang="en"/>
              <a:t>)</a:t>
            </a:r>
            <a:endParaRPr/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6" name="Shape 16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7950" y="847875"/>
            <a:ext cx="2774765" cy="128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7" name="Shape 16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0668" y="2058602"/>
            <a:ext cx="2812056" cy="128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8" name="Shape 16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7950" y="3323826"/>
            <a:ext cx="2808212" cy="12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3" name="Shape 16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0577" y="821000"/>
            <a:ext cx="5293400" cy="37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4" name="Shape 1624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Stages of Path Evolution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Shape 1629"/>
          <p:cNvSpPr/>
          <p:nvPr/>
        </p:nvSpPr>
        <p:spPr>
          <a:xfrm>
            <a:off x="1977150" y="2433175"/>
            <a:ext cx="1182000" cy="2546100"/>
          </a:xfrm>
          <a:prstGeom prst="triangle">
            <a:avLst>
              <a:gd fmla="val 50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Conv 2D (8)</a:t>
            </a:r>
            <a:endParaRPr sz="1200"/>
          </a:p>
        </p:txBody>
      </p:sp>
      <p:sp>
        <p:nvSpPr>
          <p:cNvPr id="1630" name="Shape 1630"/>
          <p:cNvSpPr/>
          <p:nvPr/>
        </p:nvSpPr>
        <p:spPr>
          <a:xfrm>
            <a:off x="3348750" y="2433175"/>
            <a:ext cx="1182000" cy="2546100"/>
          </a:xfrm>
          <a:prstGeom prst="triangle">
            <a:avLst>
              <a:gd fmla="val 50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Conv 2D (8)</a:t>
            </a:r>
            <a:endParaRPr sz="1200"/>
          </a:p>
        </p:txBody>
      </p:sp>
      <p:sp>
        <p:nvSpPr>
          <p:cNvPr id="1631" name="Shape 1631"/>
          <p:cNvSpPr/>
          <p:nvPr/>
        </p:nvSpPr>
        <p:spPr>
          <a:xfrm>
            <a:off x="4720350" y="2433175"/>
            <a:ext cx="1182000" cy="2546100"/>
          </a:xfrm>
          <a:prstGeom prst="triangle">
            <a:avLst>
              <a:gd fmla="val 50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Conv 2D (8)</a:t>
            </a:r>
            <a:endParaRPr sz="1000"/>
          </a:p>
        </p:txBody>
      </p:sp>
      <p:sp>
        <p:nvSpPr>
          <p:cNvPr id="1632" name="Shape 1632"/>
          <p:cNvSpPr/>
          <p:nvPr/>
        </p:nvSpPr>
        <p:spPr>
          <a:xfrm>
            <a:off x="6168150" y="2433175"/>
            <a:ext cx="1182000" cy="2546100"/>
          </a:xfrm>
          <a:prstGeom prst="triangle">
            <a:avLst>
              <a:gd fmla="val 50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Linear (50)</a:t>
            </a:r>
            <a:endParaRPr sz="1000"/>
          </a:p>
        </p:txBody>
      </p:sp>
      <p:sp>
        <p:nvSpPr>
          <p:cNvPr id="1633" name="Shape 1633"/>
          <p:cNvSpPr/>
          <p:nvPr/>
        </p:nvSpPr>
        <p:spPr>
          <a:xfrm>
            <a:off x="6999850" y="12094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4" name="Shape 1634"/>
          <p:cNvSpPr/>
          <p:nvPr/>
        </p:nvSpPr>
        <p:spPr>
          <a:xfrm>
            <a:off x="6999850" y="10570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5" name="Shape 1635"/>
          <p:cNvSpPr/>
          <p:nvPr/>
        </p:nvSpPr>
        <p:spPr>
          <a:xfrm>
            <a:off x="6999850" y="15142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6" name="Shape 1636"/>
          <p:cNvSpPr/>
          <p:nvPr/>
        </p:nvSpPr>
        <p:spPr>
          <a:xfrm>
            <a:off x="6999850" y="13618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7" name="Shape 1637"/>
          <p:cNvSpPr/>
          <p:nvPr/>
        </p:nvSpPr>
        <p:spPr>
          <a:xfrm>
            <a:off x="6999850" y="18190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8" name="Shape 1638"/>
          <p:cNvSpPr/>
          <p:nvPr/>
        </p:nvSpPr>
        <p:spPr>
          <a:xfrm>
            <a:off x="6999850" y="16666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9" name="Shape 1639"/>
          <p:cNvSpPr/>
          <p:nvPr/>
        </p:nvSpPr>
        <p:spPr>
          <a:xfrm>
            <a:off x="6999850" y="21238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0" name="Shape 1640"/>
          <p:cNvSpPr/>
          <p:nvPr/>
        </p:nvSpPr>
        <p:spPr>
          <a:xfrm>
            <a:off x="6999850" y="19714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1" name="Shape 1641"/>
          <p:cNvSpPr/>
          <p:nvPr/>
        </p:nvSpPr>
        <p:spPr>
          <a:xfrm>
            <a:off x="6999850" y="24286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2" name="Shape 1642"/>
          <p:cNvSpPr/>
          <p:nvPr/>
        </p:nvSpPr>
        <p:spPr>
          <a:xfrm>
            <a:off x="6999850" y="22762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3" name="Shape 1643"/>
          <p:cNvSpPr/>
          <p:nvPr/>
        </p:nvSpPr>
        <p:spPr>
          <a:xfrm>
            <a:off x="6999850" y="27334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4" name="Shape 1644"/>
          <p:cNvSpPr/>
          <p:nvPr/>
        </p:nvSpPr>
        <p:spPr>
          <a:xfrm>
            <a:off x="6999850" y="25810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5" name="Shape 1645"/>
          <p:cNvSpPr/>
          <p:nvPr/>
        </p:nvSpPr>
        <p:spPr>
          <a:xfrm>
            <a:off x="6999850" y="30382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6" name="Shape 1646"/>
          <p:cNvSpPr/>
          <p:nvPr/>
        </p:nvSpPr>
        <p:spPr>
          <a:xfrm>
            <a:off x="6999850" y="28858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7" name="Shape 1647"/>
          <p:cNvSpPr/>
          <p:nvPr/>
        </p:nvSpPr>
        <p:spPr>
          <a:xfrm>
            <a:off x="6999850" y="31906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8" name="Shape 1648"/>
          <p:cNvSpPr/>
          <p:nvPr/>
        </p:nvSpPr>
        <p:spPr>
          <a:xfrm>
            <a:off x="6999850" y="12094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9" name="Shape 1649"/>
          <p:cNvSpPr/>
          <p:nvPr/>
        </p:nvSpPr>
        <p:spPr>
          <a:xfrm>
            <a:off x="6999850" y="10570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0" name="Shape 1650"/>
          <p:cNvSpPr/>
          <p:nvPr/>
        </p:nvSpPr>
        <p:spPr>
          <a:xfrm>
            <a:off x="6999850" y="15142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1" name="Shape 1651"/>
          <p:cNvSpPr/>
          <p:nvPr/>
        </p:nvSpPr>
        <p:spPr>
          <a:xfrm>
            <a:off x="6999850" y="13618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2" name="Shape 1652"/>
          <p:cNvSpPr/>
          <p:nvPr/>
        </p:nvSpPr>
        <p:spPr>
          <a:xfrm>
            <a:off x="6999850" y="18190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3" name="Shape 1653"/>
          <p:cNvSpPr/>
          <p:nvPr/>
        </p:nvSpPr>
        <p:spPr>
          <a:xfrm>
            <a:off x="6999850" y="16666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4" name="Shape 1654"/>
          <p:cNvSpPr/>
          <p:nvPr/>
        </p:nvSpPr>
        <p:spPr>
          <a:xfrm>
            <a:off x="6999850" y="21238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5" name="Shape 1655"/>
          <p:cNvSpPr/>
          <p:nvPr/>
        </p:nvSpPr>
        <p:spPr>
          <a:xfrm>
            <a:off x="6999850" y="19714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6" name="Shape 1656"/>
          <p:cNvSpPr/>
          <p:nvPr/>
        </p:nvSpPr>
        <p:spPr>
          <a:xfrm>
            <a:off x="6999850" y="24286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7" name="Shape 1657"/>
          <p:cNvSpPr/>
          <p:nvPr/>
        </p:nvSpPr>
        <p:spPr>
          <a:xfrm>
            <a:off x="6999850" y="22762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8" name="Shape 1658"/>
          <p:cNvSpPr/>
          <p:nvPr/>
        </p:nvSpPr>
        <p:spPr>
          <a:xfrm>
            <a:off x="6999850" y="27334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9" name="Shape 1659"/>
          <p:cNvSpPr/>
          <p:nvPr/>
        </p:nvSpPr>
        <p:spPr>
          <a:xfrm>
            <a:off x="6999850" y="25810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0" name="Shape 1660"/>
          <p:cNvSpPr/>
          <p:nvPr/>
        </p:nvSpPr>
        <p:spPr>
          <a:xfrm>
            <a:off x="6999850" y="30382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1" name="Shape 1661"/>
          <p:cNvSpPr/>
          <p:nvPr/>
        </p:nvSpPr>
        <p:spPr>
          <a:xfrm>
            <a:off x="6999850" y="28858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2" name="Shape 1662"/>
          <p:cNvSpPr/>
          <p:nvPr/>
        </p:nvSpPr>
        <p:spPr>
          <a:xfrm>
            <a:off x="6999850" y="31906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3" name="Shape 1663"/>
          <p:cNvSpPr/>
          <p:nvPr/>
        </p:nvSpPr>
        <p:spPr>
          <a:xfrm>
            <a:off x="6999850" y="12094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4" name="Shape 1664"/>
          <p:cNvSpPr/>
          <p:nvPr/>
        </p:nvSpPr>
        <p:spPr>
          <a:xfrm>
            <a:off x="6999850" y="10570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5" name="Shape 1665"/>
          <p:cNvSpPr/>
          <p:nvPr/>
        </p:nvSpPr>
        <p:spPr>
          <a:xfrm>
            <a:off x="6999850" y="15142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6" name="Shape 1666"/>
          <p:cNvSpPr/>
          <p:nvPr/>
        </p:nvSpPr>
        <p:spPr>
          <a:xfrm>
            <a:off x="6999850" y="13618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7" name="Shape 1667"/>
          <p:cNvSpPr/>
          <p:nvPr/>
        </p:nvSpPr>
        <p:spPr>
          <a:xfrm>
            <a:off x="6999850" y="18190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8" name="Shape 1668"/>
          <p:cNvSpPr/>
          <p:nvPr/>
        </p:nvSpPr>
        <p:spPr>
          <a:xfrm>
            <a:off x="6999850" y="16666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9" name="Shape 1669"/>
          <p:cNvSpPr/>
          <p:nvPr/>
        </p:nvSpPr>
        <p:spPr>
          <a:xfrm>
            <a:off x="6999850" y="21238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0" name="Shape 1670"/>
          <p:cNvSpPr/>
          <p:nvPr/>
        </p:nvSpPr>
        <p:spPr>
          <a:xfrm>
            <a:off x="6999850" y="19714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1" name="Shape 1671"/>
          <p:cNvSpPr/>
          <p:nvPr/>
        </p:nvSpPr>
        <p:spPr>
          <a:xfrm>
            <a:off x="6999850" y="24286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2" name="Shape 1672"/>
          <p:cNvSpPr/>
          <p:nvPr/>
        </p:nvSpPr>
        <p:spPr>
          <a:xfrm>
            <a:off x="6999850" y="22762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3" name="Shape 1673"/>
          <p:cNvSpPr/>
          <p:nvPr/>
        </p:nvSpPr>
        <p:spPr>
          <a:xfrm>
            <a:off x="6999850" y="27334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4" name="Shape 1674"/>
          <p:cNvSpPr/>
          <p:nvPr/>
        </p:nvSpPr>
        <p:spPr>
          <a:xfrm>
            <a:off x="6999850" y="25810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5" name="Shape 1675"/>
          <p:cNvSpPr/>
          <p:nvPr/>
        </p:nvSpPr>
        <p:spPr>
          <a:xfrm>
            <a:off x="6999850" y="30382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6" name="Shape 1676"/>
          <p:cNvSpPr/>
          <p:nvPr/>
        </p:nvSpPr>
        <p:spPr>
          <a:xfrm>
            <a:off x="6999850" y="28858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7" name="Shape 1677"/>
          <p:cNvSpPr/>
          <p:nvPr/>
        </p:nvSpPr>
        <p:spPr>
          <a:xfrm>
            <a:off x="6999850" y="31906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8" name="Shape 1678"/>
          <p:cNvSpPr/>
          <p:nvPr/>
        </p:nvSpPr>
        <p:spPr>
          <a:xfrm>
            <a:off x="6999850" y="12094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9" name="Shape 1679"/>
          <p:cNvSpPr/>
          <p:nvPr/>
        </p:nvSpPr>
        <p:spPr>
          <a:xfrm>
            <a:off x="6999850" y="10570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0" name="Shape 1680"/>
          <p:cNvSpPr/>
          <p:nvPr/>
        </p:nvSpPr>
        <p:spPr>
          <a:xfrm>
            <a:off x="6999850" y="15142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1" name="Shape 1681"/>
          <p:cNvSpPr/>
          <p:nvPr/>
        </p:nvSpPr>
        <p:spPr>
          <a:xfrm>
            <a:off x="6999850" y="13618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2" name="Shape 1682"/>
          <p:cNvSpPr/>
          <p:nvPr/>
        </p:nvSpPr>
        <p:spPr>
          <a:xfrm>
            <a:off x="6999850" y="18190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3" name="Shape 1683"/>
          <p:cNvSpPr/>
          <p:nvPr/>
        </p:nvSpPr>
        <p:spPr>
          <a:xfrm>
            <a:off x="6999850" y="16666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4" name="Shape 1684"/>
          <p:cNvSpPr/>
          <p:nvPr/>
        </p:nvSpPr>
        <p:spPr>
          <a:xfrm>
            <a:off x="6999850" y="21238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5" name="Shape 1685"/>
          <p:cNvSpPr/>
          <p:nvPr/>
        </p:nvSpPr>
        <p:spPr>
          <a:xfrm>
            <a:off x="6999850" y="19714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6" name="Shape 1686"/>
          <p:cNvSpPr/>
          <p:nvPr/>
        </p:nvSpPr>
        <p:spPr>
          <a:xfrm>
            <a:off x="6999850" y="24286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7" name="Shape 1687"/>
          <p:cNvSpPr/>
          <p:nvPr/>
        </p:nvSpPr>
        <p:spPr>
          <a:xfrm>
            <a:off x="6999850" y="22762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8" name="Shape 1688"/>
          <p:cNvSpPr/>
          <p:nvPr/>
        </p:nvSpPr>
        <p:spPr>
          <a:xfrm>
            <a:off x="6999850" y="27334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9" name="Shape 1689"/>
          <p:cNvSpPr/>
          <p:nvPr/>
        </p:nvSpPr>
        <p:spPr>
          <a:xfrm>
            <a:off x="6999850" y="25810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0" name="Shape 1690"/>
          <p:cNvSpPr/>
          <p:nvPr/>
        </p:nvSpPr>
        <p:spPr>
          <a:xfrm>
            <a:off x="6999850" y="30382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1" name="Shape 1691"/>
          <p:cNvSpPr/>
          <p:nvPr/>
        </p:nvSpPr>
        <p:spPr>
          <a:xfrm>
            <a:off x="6999850" y="28858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2" name="Shape 1692"/>
          <p:cNvSpPr/>
          <p:nvPr/>
        </p:nvSpPr>
        <p:spPr>
          <a:xfrm>
            <a:off x="6999850" y="3190675"/>
            <a:ext cx="138600" cy="1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3" name="Shape 16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550" y="1326175"/>
            <a:ext cx="1293121" cy="86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4" name="Shape 16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550" y="2619625"/>
            <a:ext cx="1293125" cy="72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5" name="Shape 1695"/>
          <p:cNvSpPr txBox="1"/>
          <p:nvPr/>
        </p:nvSpPr>
        <p:spPr>
          <a:xfrm>
            <a:off x="239975" y="-60725"/>
            <a:ext cx="91440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Evolve paths on source task, fix optimal path weights, reset other weights, evolve new paths on target task. 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6" name="Shape 1696"/>
          <p:cNvSpPr txBox="1"/>
          <p:nvPr/>
        </p:nvSpPr>
        <p:spPr>
          <a:xfrm>
            <a:off x="239975" y="956650"/>
            <a:ext cx="1293000" cy="2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 Task</a:t>
            </a:r>
            <a:endParaRPr/>
          </a:p>
        </p:txBody>
      </p:sp>
      <p:sp>
        <p:nvSpPr>
          <p:cNvPr id="1697" name="Shape 1697"/>
          <p:cNvSpPr txBox="1"/>
          <p:nvPr/>
        </p:nvSpPr>
        <p:spPr>
          <a:xfrm>
            <a:off x="239975" y="2299775"/>
            <a:ext cx="1182000" cy="2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Task </a:t>
            </a:r>
            <a:endParaRPr/>
          </a:p>
        </p:txBody>
      </p:sp>
      <p:sp>
        <p:nvSpPr>
          <p:cNvPr id="1698" name="Shape 1698"/>
          <p:cNvSpPr/>
          <p:nvPr/>
        </p:nvSpPr>
        <p:spPr>
          <a:xfrm>
            <a:off x="8594052" y="3114336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9" name="Shape 1699"/>
          <p:cNvSpPr/>
          <p:nvPr/>
        </p:nvSpPr>
        <p:spPr>
          <a:xfrm>
            <a:off x="8594052" y="2745419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0" name="Shape 1700"/>
          <p:cNvSpPr txBox="1"/>
          <p:nvPr/>
        </p:nvSpPr>
        <p:spPr>
          <a:xfrm>
            <a:off x="8691675" y="2629225"/>
            <a:ext cx="4587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丌</a:t>
            </a:r>
            <a:endParaRPr/>
          </a:p>
        </p:txBody>
      </p:sp>
      <p:sp>
        <p:nvSpPr>
          <p:cNvPr id="1701" name="Shape 1701"/>
          <p:cNvSpPr txBox="1"/>
          <p:nvPr/>
        </p:nvSpPr>
        <p:spPr>
          <a:xfrm>
            <a:off x="8734925" y="3013625"/>
            <a:ext cx="3939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1702" name="Shape 1702"/>
          <p:cNvSpPr txBox="1"/>
          <p:nvPr/>
        </p:nvSpPr>
        <p:spPr>
          <a:xfrm>
            <a:off x="8283925" y="3201200"/>
            <a:ext cx="802500" cy="2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</a:t>
            </a:r>
            <a:endParaRPr/>
          </a:p>
        </p:txBody>
      </p:sp>
      <p:sp>
        <p:nvSpPr>
          <p:cNvPr id="1703" name="Shape 1703"/>
          <p:cNvSpPr txBox="1"/>
          <p:nvPr/>
        </p:nvSpPr>
        <p:spPr>
          <a:xfrm>
            <a:off x="8539275" y="4077025"/>
            <a:ext cx="4587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丌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704" name="Shape 1704"/>
          <p:cNvSpPr txBox="1"/>
          <p:nvPr/>
        </p:nvSpPr>
        <p:spPr>
          <a:xfrm>
            <a:off x="8582525" y="4461425"/>
            <a:ext cx="3939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V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705" name="Shape 1705"/>
          <p:cNvSpPr txBox="1"/>
          <p:nvPr/>
        </p:nvSpPr>
        <p:spPr>
          <a:xfrm>
            <a:off x="8360125" y="3810800"/>
            <a:ext cx="802500" cy="2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GameN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706" name="Shape 1706"/>
          <p:cNvSpPr/>
          <p:nvPr/>
        </p:nvSpPr>
        <p:spPr>
          <a:xfrm>
            <a:off x="8441652" y="4562136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7" name="Shape 1707"/>
          <p:cNvSpPr/>
          <p:nvPr/>
        </p:nvSpPr>
        <p:spPr>
          <a:xfrm>
            <a:off x="8441652" y="4193219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08" name="Shape 1708"/>
          <p:cNvCxnSpPr/>
          <p:nvPr/>
        </p:nvCxnSpPr>
        <p:spPr>
          <a:xfrm flipH="1" rot="10800000">
            <a:off x="1473750" y="1057750"/>
            <a:ext cx="321000" cy="2409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09" name="Shape 1709"/>
          <p:cNvCxnSpPr/>
          <p:nvPr/>
        </p:nvCxnSpPr>
        <p:spPr>
          <a:xfrm>
            <a:off x="1466450" y="3377925"/>
            <a:ext cx="430500" cy="226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710" name="Shape 1710"/>
          <p:cNvSpPr/>
          <p:nvPr/>
        </p:nvSpPr>
        <p:spPr>
          <a:xfrm>
            <a:off x="8532650" y="1835302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1" name="Shape 1711"/>
          <p:cNvSpPr txBox="1"/>
          <p:nvPr/>
        </p:nvSpPr>
        <p:spPr>
          <a:xfrm>
            <a:off x="8615475" y="1289775"/>
            <a:ext cx="4587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丌</a:t>
            </a:r>
            <a:endParaRPr/>
          </a:p>
        </p:txBody>
      </p:sp>
      <p:sp>
        <p:nvSpPr>
          <p:cNvPr id="1712" name="Shape 1712"/>
          <p:cNvSpPr txBox="1"/>
          <p:nvPr/>
        </p:nvSpPr>
        <p:spPr>
          <a:xfrm>
            <a:off x="8658725" y="1750375"/>
            <a:ext cx="3939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1713" name="Shape 1713"/>
          <p:cNvSpPr txBox="1"/>
          <p:nvPr/>
        </p:nvSpPr>
        <p:spPr>
          <a:xfrm>
            <a:off x="8207725" y="1023550"/>
            <a:ext cx="802500" cy="2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</a:t>
            </a:r>
            <a:endParaRPr/>
          </a:p>
        </p:txBody>
      </p:sp>
      <p:sp>
        <p:nvSpPr>
          <p:cNvPr id="1714" name="Shape 1714"/>
          <p:cNvSpPr/>
          <p:nvPr/>
        </p:nvSpPr>
        <p:spPr>
          <a:xfrm>
            <a:off x="8532650" y="1378102"/>
            <a:ext cx="126600" cy="1677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5" name="Shape 1715"/>
          <p:cNvSpPr txBox="1"/>
          <p:nvPr/>
        </p:nvSpPr>
        <p:spPr>
          <a:xfrm>
            <a:off x="8302550" y="1371600"/>
            <a:ext cx="843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6" name="Shape 1716"/>
          <p:cNvSpPr/>
          <p:nvPr/>
        </p:nvSpPr>
        <p:spPr>
          <a:xfrm>
            <a:off x="8098663" y="2119900"/>
            <a:ext cx="75600" cy="368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17" name="Shape 1717"/>
          <p:cNvCxnSpPr>
            <a:stCxn id="1716" idx="0"/>
            <a:endCxn id="1714" idx="2"/>
          </p:cNvCxnSpPr>
          <p:nvPr/>
        </p:nvCxnSpPr>
        <p:spPr>
          <a:xfrm flipH="1" rot="10800000">
            <a:off x="8136463" y="1462000"/>
            <a:ext cx="396300" cy="65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18" name="Shape 1718"/>
          <p:cNvCxnSpPr>
            <a:stCxn id="1714" idx="2"/>
            <a:endCxn id="1716" idx="2"/>
          </p:cNvCxnSpPr>
          <p:nvPr/>
        </p:nvCxnSpPr>
        <p:spPr>
          <a:xfrm flipH="1">
            <a:off x="8136350" y="1461952"/>
            <a:ext cx="396300" cy="102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19" name="Shape 1719"/>
          <p:cNvCxnSpPr>
            <a:stCxn id="1710" idx="2"/>
            <a:endCxn id="1716" idx="0"/>
          </p:cNvCxnSpPr>
          <p:nvPr/>
        </p:nvCxnSpPr>
        <p:spPr>
          <a:xfrm flipH="1">
            <a:off x="8136350" y="1919152"/>
            <a:ext cx="396300" cy="200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0" name="Shape 1720"/>
          <p:cNvCxnSpPr>
            <a:stCxn id="1710" idx="2"/>
            <a:endCxn id="1716" idx="2"/>
          </p:cNvCxnSpPr>
          <p:nvPr/>
        </p:nvCxnSpPr>
        <p:spPr>
          <a:xfrm flipH="1">
            <a:off x="8136350" y="1919152"/>
            <a:ext cx="396300" cy="56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1" name="Shape 1721"/>
          <p:cNvCxnSpPr>
            <a:stCxn id="1722" idx="2"/>
          </p:cNvCxnSpPr>
          <p:nvPr/>
        </p:nvCxnSpPr>
        <p:spPr>
          <a:xfrm rot="10800000">
            <a:off x="7479050" y="1004350"/>
            <a:ext cx="605400" cy="12999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3" name="Shape 1723"/>
          <p:cNvCxnSpPr>
            <a:stCxn id="1722" idx="2"/>
          </p:cNvCxnSpPr>
          <p:nvPr/>
        </p:nvCxnSpPr>
        <p:spPr>
          <a:xfrm rot="10800000">
            <a:off x="7479050" y="1190050"/>
            <a:ext cx="605400" cy="1114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4" name="Shape 1724"/>
          <p:cNvCxnSpPr>
            <a:stCxn id="1722" idx="2"/>
          </p:cNvCxnSpPr>
          <p:nvPr/>
        </p:nvCxnSpPr>
        <p:spPr>
          <a:xfrm rot="10800000">
            <a:off x="7479050" y="1375750"/>
            <a:ext cx="605400" cy="9285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5" name="Shape 1725"/>
          <p:cNvCxnSpPr>
            <a:stCxn id="1722" idx="2"/>
          </p:cNvCxnSpPr>
          <p:nvPr/>
        </p:nvCxnSpPr>
        <p:spPr>
          <a:xfrm rot="10800000">
            <a:off x="7479050" y="1561450"/>
            <a:ext cx="605400" cy="7428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6" name="Shape 1726"/>
          <p:cNvCxnSpPr>
            <a:stCxn id="1722" idx="2"/>
          </p:cNvCxnSpPr>
          <p:nvPr/>
        </p:nvCxnSpPr>
        <p:spPr>
          <a:xfrm rot="10800000">
            <a:off x="7479050" y="1747150"/>
            <a:ext cx="605400" cy="557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7" name="Shape 1727"/>
          <p:cNvCxnSpPr>
            <a:stCxn id="1722" idx="2"/>
          </p:cNvCxnSpPr>
          <p:nvPr/>
        </p:nvCxnSpPr>
        <p:spPr>
          <a:xfrm rot="10800000">
            <a:off x="7479050" y="1932850"/>
            <a:ext cx="605400" cy="371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8" name="Shape 1728"/>
          <p:cNvCxnSpPr>
            <a:stCxn id="1722" idx="2"/>
          </p:cNvCxnSpPr>
          <p:nvPr/>
        </p:nvCxnSpPr>
        <p:spPr>
          <a:xfrm rot="10800000">
            <a:off x="7479050" y="2118550"/>
            <a:ext cx="605400" cy="185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29" name="Shape 1729"/>
          <p:cNvCxnSpPr>
            <a:stCxn id="1722" idx="2"/>
          </p:cNvCxnSpPr>
          <p:nvPr/>
        </p:nvCxnSpPr>
        <p:spPr>
          <a:xfrm rot="10800000">
            <a:off x="7479050" y="2304250"/>
            <a:ext cx="6054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0" name="Shape 1730"/>
          <p:cNvCxnSpPr>
            <a:stCxn id="1722" idx="2"/>
          </p:cNvCxnSpPr>
          <p:nvPr/>
        </p:nvCxnSpPr>
        <p:spPr>
          <a:xfrm flipH="1">
            <a:off x="7479050" y="2304250"/>
            <a:ext cx="605400" cy="185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1" name="Shape 1731"/>
          <p:cNvCxnSpPr>
            <a:stCxn id="1722" idx="2"/>
          </p:cNvCxnSpPr>
          <p:nvPr/>
        </p:nvCxnSpPr>
        <p:spPr>
          <a:xfrm flipH="1">
            <a:off x="7479050" y="2304250"/>
            <a:ext cx="605400" cy="371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2" name="Shape 1732"/>
          <p:cNvCxnSpPr>
            <a:stCxn id="1722" idx="2"/>
          </p:cNvCxnSpPr>
          <p:nvPr/>
        </p:nvCxnSpPr>
        <p:spPr>
          <a:xfrm flipH="1">
            <a:off x="7479050" y="2304250"/>
            <a:ext cx="605400" cy="557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3" name="Shape 1733"/>
          <p:cNvCxnSpPr>
            <a:stCxn id="1722" idx="2"/>
          </p:cNvCxnSpPr>
          <p:nvPr/>
        </p:nvCxnSpPr>
        <p:spPr>
          <a:xfrm flipH="1">
            <a:off x="7479050" y="2304250"/>
            <a:ext cx="605400" cy="7428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4" name="Shape 1734"/>
          <p:cNvCxnSpPr>
            <a:stCxn id="1722" idx="2"/>
          </p:cNvCxnSpPr>
          <p:nvPr/>
        </p:nvCxnSpPr>
        <p:spPr>
          <a:xfrm flipH="1">
            <a:off x="7479050" y="2304250"/>
            <a:ext cx="605400" cy="9285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5" name="Shape 1735"/>
          <p:cNvCxnSpPr>
            <a:stCxn id="1722" idx="2"/>
          </p:cNvCxnSpPr>
          <p:nvPr/>
        </p:nvCxnSpPr>
        <p:spPr>
          <a:xfrm flipH="1">
            <a:off x="7479050" y="2304250"/>
            <a:ext cx="605400" cy="1114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6" name="Shape 1736"/>
          <p:cNvCxnSpPr>
            <a:stCxn id="1722" idx="2"/>
          </p:cNvCxnSpPr>
          <p:nvPr/>
        </p:nvCxnSpPr>
        <p:spPr>
          <a:xfrm flipH="1">
            <a:off x="7479050" y="2304250"/>
            <a:ext cx="605400" cy="12999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7" name="Shape 1737"/>
          <p:cNvCxnSpPr>
            <a:stCxn id="1699" idx="2"/>
            <a:endCxn id="1716" idx="0"/>
          </p:cNvCxnSpPr>
          <p:nvPr/>
        </p:nvCxnSpPr>
        <p:spPr>
          <a:xfrm rot="10800000">
            <a:off x="8136552" y="2119769"/>
            <a:ext cx="457500" cy="70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8" name="Shape 1738"/>
          <p:cNvCxnSpPr>
            <a:stCxn id="1699" idx="2"/>
            <a:endCxn id="1716" idx="2"/>
          </p:cNvCxnSpPr>
          <p:nvPr/>
        </p:nvCxnSpPr>
        <p:spPr>
          <a:xfrm rot="10800000">
            <a:off x="8136552" y="2488469"/>
            <a:ext cx="457500" cy="34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39" name="Shape 1739"/>
          <p:cNvCxnSpPr>
            <a:stCxn id="1698" idx="2"/>
            <a:endCxn id="1716" idx="0"/>
          </p:cNvCxnSpPr>
          <p:nvPr/>
        </p:nvCxnSpPr>
        <p:spPr>
          <a:xfrm rot="10800000">
            <a:off x="8136552" y="2119986"/>
            <a:ext cx="457500" cy="107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740" name="Shape 1740"/>
          <p:cNvCxnSpPr>
            <a:stCxn id="1698" idx="2"/>
            <a:endCxn id="1716" idx="2"/>
          </p:cNvCxnSpPr>
          <p:nvPr/>
        </p:nvCxnSpPr>
        <p:spPr>
          <a:xfrm rot="10800000">
            <a:off x="8136552" y="2488686"/>
            <a:ext cx="457500" cy="70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1741" name="Shape 1741"/>
          <p:cNvPicPr preferRelativeResize="0"/>
          <p:nvPr/>
        </p:nvPicPr>
        <p:blipFill rotWithShape="1">
          <a:blip r:embed="rId5">
            <a:alphaModFix/>
          </a:blip>
          <a:srcRect b="26847" l="19846" r="0" t="67734"/>
          <a:stretch/>
        </p:blipFill>
        <p:spPr>
          <a:xfrm rot="-5400000">
            <a:off x="997863" y="4259757"/>
            <a:ext cx="1013125" cy="100051"/>
          </a:xfrm>
          <a:prstGeom prst="rect">
            <a:avLst/>
          </a:prstGeom>
          <a:noFill/>
          <a:ln>
            <a:noFill/>
          </a:ln>
        </p:spPr>
      </p:pic>
      <p:sp>
        <p:nvSpPr>
          <p:cNvPr descr="PathNet A3C on alien alien alien Two paths fixed." id="1742" name="Shape 1742" title="PathNet Evolution - Atari - Double Path, High Res">
            <a:hlinkClick r:id="rId6"/>
          </p:cNvPr>
          <p:cNvSpPr/>
          <p:nvPr/>
        </p:nvSpPr>
        <p:spPr>
          <a:xfrm>
            <a:off x="1794750" y="243700"/>
            <a:ext cx="5684300" cy="4263225"/>
          </a:xfrm>
          <a:prstGeom prst="rect">
            <a:avLst/>
          </a:prstGeom>
          <a:blipFill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6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Shape 1747"/>
          <p:cNvSpPr txBox="1"/>
          <p:nvPr>
            <p:ph type="ctrTitle"/>
          </p:nvPr>
        </p:nvSpPr>
        <p:spPr>
          <a:xfrm>
            <a:off x="685800" y="16595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PathNet on Atari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8" name="Shape 1748"/>
          <p:cNvSpPr txBox="1"/>
          <p:nvPr/>
        </p:nvSpPr>
        <p:spPr>
          <a:xfrm>
            <a:off x="2939150" y="16595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PathNet is better than learning from scratch and fine-tuning controls for transfer learning. </a:t>
            </a:r>
            <a:endParaRPr b="1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3" name="Shape 17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900" y="2585171"/>
            <a:ext cx="3815651" cy="2423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4" name="Shape 17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150" y="-24794"/>
            <a:ext cx="3745199" cy="240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5" name="Shape 17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0901" y="-31837"/>
            <a:ext cx="3815651" cy="2423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6" name="Shape 17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2968" y="2599375"/>
            <a:ext cx="3777382" cy="240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7" name="Shape 1757"/>
          <p:cNvSpPr txBox="1"/>
          <p:nvPr/>
        </p:nvSpPr>
        <p:spPr>
          <a:xfrm>
            <a:off x="1368650" y="-37300"/>
            <a:ext cx="3148200" cy="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Centipede</a:t>
            </a:r>
            <a:endParaRPr/>
          </a:p>
        </p:txBody>
      </p:sp>
      <p:sp>
        <p:nvSpPr>
          <p:cNvPr id="1758" name="Shape 1758"/>
          <p:cNvSpPr txBox="1"/>
          <p:nvPr/>
        </p:nvSpPr>
        <p:spPr>
          <a:xfrm>
            <a:off x="5329950" y="-31825"/>
            <a:ext cx="3148200" cy="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Boxing</a:t>
            </a:r>
            <a:endParaRPr/>
          </a:p>
        </p:txBody>
      </p:sp>
      <p:sp>
        <p:nvSpPr>
          <p:cNvPr id="1759" name="Shape 1759"/>
          <p:cNvSpPr txBox="1"/>
          <p:nvPr/>
        </p:nvSpPr>
        <p:spPr>
          <a:xfrm>
            <a:off x="5406150" y="2581075"/>
            <a:ext cx="3148200" cy="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James Bond</a:t>
            </a:r>
            <a:endParaRPr/>
          </a:p>
        </p:txBody>
      </p:sp>
      <p:sp>
        <p:nvSpPr>
          <p:cNvPr id="1760" name="Shape 1760"/>
          <p:cNvSpPr txBox="1"/>
          <p:nvPr/>
        </p:nvSpPr>
        <p:spPr>
          <a:xfrm>
            <a:off x="1443750" y="2581075"/>
            <a:ext cx="3148200" cy="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Hero</a:t>
            </a:r>
            <a:endParaRPr/>
          </a:p>
        </p:txBody>
      </p:sp>
      <p:sp>
        <p:nvSpPr>
          <p:cNvPr id="1761" name="Shape 1761"/>
          <p:cNvSpPr txBox="1"/>
          <p:nvPr/>
        </p:nvSpPr>
        <p:spPr>
          <a:xfrm>
            <a:off x="1224200" y="-123375"/>
            <a:ext cx="3343800" cy="3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2" name="Shape 1762"/>
          <p:cNvSpPr/>
          <p:nvPr/>
        </p:nvSpPr>
        <p:spPr>
          <a:xfrm>
            <a:off x="2644275" y="-65350"/>
            <a:ext cx="528300" cy="81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3" name="Shape 1763"/>
          <p:cNvSpPr/>
          <p:nvPr/>
        </p:nvSpPr>
        <p:spPr>
          <a:xfrm>
            <a:off x="6840100" y="-58075"/>
            <a:ext cx="528300" cy="81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4" name="Shape 1764"/>
          <p:cNvSpPr/>
          <p:nvPr/>
        </p:nvSpPr>
        <p:spPr>
          <a:xfrm>
            <a:off x="6923575" y="2574650"/>
            <a:ext cx="528300" cy="81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5" name="Shape 1765"/>
          <p:cNvSpPr/>
          <p:nvPr/>
        </p:nvSpPr>
        <p:spPr>
          <a:xfrm>
            <a:off x="2924450" y="2558700"/>
            <a:ext cx="528300" cy="81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6" name="Shape 1766"/>
          <p:cNvSpPr/>
          <p:nvPr/>
        </p:nvSpPr>
        <p:spPr>
          <a:xfrm>
            <a:off x="1195900" y="-83475"/>
            <a:ext cx="185700" cy="49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7" name="Shape 1767"/>
          <p:cNvSpPr/>
          <p:nvPr/>
        </p:nvSpPr>
        <p:spPr>
          <a:xfrm>
            <a:off x="1195900" y="2291650"/>
            <a:ext cx="8063100" cy="146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8" name="Shape 1768"/>
          <p:cNvSpPr/>
          <p:nvPr/>
        </p:nvSpPr>
        <p:spPr>
          <a:xfrm>
            <a:off x="1075450" y="4842375"/>
            <a:ext cx="8183400" cy="146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9" name="Shape 1769"/>
          <p:cNvSpPr/>
          <p:nvPr/>
        </p:nvSpPr>
        <p:spPr>
          <a:xfrm>
            <a:off x="5197925" y="-116100"/>
            <a:ext cx="185700" cy="4928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0" name="Shape 1770"/>
          <p:cNvSpPr txBox="1"/>
          <p:nvPr/>
        </p:nvSpPr>
        <p:spPr>
          <a:xfrm>
            <a:off x="1044150" y="259775"/>
            <a:ext cx="4065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12</a:t>
            </a:r>
            <a:endParaRPr sz="800"/>
          </a:p>
        </p:txBody>
      </p:sp>
      <p:sp>
        <p:nvSpPr>
          <p:cNvPr id="1771" name="Shape 1771"/>
          <p:cNvSpPr txBox="1"/>
          <p:nvPr/>
        </p:nvSpPr>
        <p:spPr>
          <a:xfrm>
            <a:off x="5094925" y="86350"/>
            <a:ext cx="377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80</a:t>
            </a:r>
            <a:endParaRPr sz="800"/>
          </a:p>
        </p:txBody>
      </p:sp>
      <p:sp>
        <p:nvSpPr>
          <p:cNvPr id="1772" name="Shape 1772"/>
          <p:cNvSpPr txBox="1"/>
          <p:nvPr/>
        </p:nvSpPr>
        <p:spPr>
          <a:xfrm>
            <a:off x="5096275" y="522475"/>
            <a:ext cx="377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60</a:t>
            </a:r>
            <a:endParaRPr sz="800"/>
          </a:p>
        </p:txBody>
      </p:sp>
      <p:sp>
        <p:nvSpPr>
          <p:cNvPr id="1773" name="Shape 1773"/>
          <p:cNvSpPr txBox="1"/>
          <p:nvPr/>
        </p:nvSpPr>
        <p:spPr>
          <a:xfrm>
            <a:off x="5178275" y="978813"/>
            <a:ext cx="377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40</a:t>
            </a:r>
            <a:endParaRPr sz="800"/>
          </a:p>
        </p:txBody>
      </p:sp>
      <p:sp>
        <p:nvSpPr>
          <p:cNvPr id="1774" name="Shape 1774"/>
          <p:cNvSpPr txBox="1"/>
          <p:nvPr/>
        </p:nvSpPr>
        <p:spPr>
          <a:xfrm>
            <a:off x="5171125" y="1418363"/>
            <a:ext cx="377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20</a:t>
            </a:r>
            <a:endParaRPr sz="800"/>
          </a:p>
        </p:txBody>
      </p:sp>
      <p:sp>
        <p:nvSpPr>
          <p:cNvPr id="1775" name="Shape 1775"/>
          <p:cNvSpPr txBox="1"/>
          <p:nvPr/>
        </p:nvSpPr>
        <p:spPr>
          <a:xfrm>
            <a:off x="5175350" y="1859663"/>
            <a:ext cx="377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20</a:t>
            </a:r>
            <a:endParaRPr sz="800"/>
          </a:p>
        </p:txBody>
      </p:sp>
      <p:sp>
        <p:nvSpPr>
          <p:cNvPr id="1776" name="Shape 1776"/>
          <p:cNvSpPr txBox="1"/>
          <p:nvPr/>
        </p:nvSpPr>
        <p:spPr>
          <a:xfrm rot="-5400000">
            <a:off x="4629125" y="970650"/>
            <a:ext cx="9927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Reward</a:t>
            </a:r>
            <a:endParaRPr sz="900"/>
          </a:p>
        </p:txBody>
      </p:sp>
      <p:sp>
        <p:nvSpPr>
          <p:cNvPr id="1777" name="Shape 1777"/>
          <p:cNvSpPr txBox="1"/>
          <p:nvPr/>
        </p:nvSpPr>
        <p:spPr>
          <a:xfrm>
            <a:off x="1120350" y="640775"/>
            <a:ext cx="4065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10</a:t>
            </a:r>
            <a:endParaRPr sz="800"/>
          </a:p>
        </p:txBody>
      </p:sp>
      <p:sp>
        <p:nvSpPr>
          <p:cNvPr id="1778" name="Shape 1778"/>
          <p:cNvSpPr txBox="1"/>
          <p:nvPr/>
        </p:nvSpPr>
        <p:spPr>
          <a:xfrm>
            <a:off x="1149375" y="1021775"/>
            <a:ext cx="4065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8</a:t>
            </a:r>
            <a:endParaRPr sz="800"/>
          </a:p>
        </p:txBody>
      </p:sp>
      <p:sp>
        <p:nvSpPr>
          <p:cNvPr id="1779" name="Shape 1779"/>
          <p:cNvSpPr txBox="1"/>
          <p:nvPr/>
        </p:nvSpPr>
        <p:spPr>
          <a:xfrm>
            <a:off x="1149375" y="1402775"/>
            <a:ext cx="4065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6</a:t>
            </a:r>
            <a:endParaRPr sz="800"/>
          </a:p>
        </p:txBody>
      </p:sp>
      <p:sp>
        <p:nvSpPr>
          <p:cNvPr id="1780" name="Shape 1780"/>
          <p:cNvSpPr txBox="1"/>
          <p:nvPr/>
        </p:nvSpPr>
        <p:spPr>
          <a:xfrm>
            <a:off x="1149375" y="1783775"/>
            <a:ext cx="4065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4</a:t>
            </a:r>
            <a:endParaRPr sz="800"/>
          </a:p>
        </p:txBody>
      </p:sp>
      <p:sp>
        <p:nvSpPr>
          <p:cNvPr id="1781" name="Shape 1781"/>
          <p:cNvSpPr txBox="1"/>
          <p:nvPr/>
        </p:nvSpPr>
        <p:spPr>
          <a:xfrm rot="-5400000">
            <a:off x="617050" y="1010925"/>
            <a:ext cx="9927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Reward (x 10</a:t>
            </a:r>
            <a:r>
              <a:rPr baseline="30000" lang="en" sz="900"/>
              <a:t>3</a:t>
            </a:r>
            <a:r>
              <a:rPr lang="en" sz="900"/>
              <a:t>)</a:t>
            </a:r>
            <a:endParaRPr sz="900"/>
          </a:p>
        </p:txBody>
      </p:sp>
      <p:sp>
        <p:nvSpPr>
          <p:cNvPr id="1782" name="Shape 1782"/>
          <p:cNvSpPr txBox="1"/>
          <p:nvPr/>
        </p:nvSpPr>
        <p:spPr>
          <a:xfrm>
            <a:off x="1120350" y="2862200"/>
            <a:ext cx="4065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12</a:t>
            </a:r>
            <a:endParaRPr sz="800"/>
          </a:p>
        </p:txBody>
      </p:sp>
      <p:sp>
        <p:nvSpPr>
          <p:cNvPr id="1783" name="Shape 1783"/>
          <p:cNvSpPr txBox="1"/>
          <p:nvPr/>
        </p:nvSpPr>
        <p:spPr>
          <a:xfrm>
            <a:off x="1120350" y="3243200"/>
            <a:ext cx="4065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10</a:t>
            </a:r>
            <a:endParaRPr sz="800"/>
          </a:p>
        </p:txBody>
      </p:sp>
      <p:sp>
        <p:nvSpPr>
          <p:cNvPr id="1784" name="Shape 1784"/>
          <p:cNvSpPr txBox="1"/>
          <p:nvPr/>
        </p:nvSpPr>
        <p:spPr>
          <a:xfrm>
            <a:off x="1149375" y="3624200"/>
            <a:ext cx="4065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8</a:t>
            </a:r>
            <a:endParaRPr sz="800"/>
          </a:p>
        </p:txBody>
      </p:sp>
      <p:sp>
        <p:nvSpPr>
          <p:cNvPr id="1785" name="Shape 1785"/>
          <p:cNvSpPr txBox="1"/>
          <p:nvPr/>
        </p:nvSpPr>
        <p:spPr>
          <a:xfrm>
            <a:off x="1149375" y="4005200"/>
            <a:ext cx="4065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6</a:t>
            </a:r>
            <a:endParaRPr sz="800"/>
          </a:p>
        </p:txBody>
      </p:sp>
      <p:sp>
        <p:nvSpPr>
          <p:cNvPr id="1786" name="Shape 1786"/>
          <p:cNvSpPr txBox="1"/>
          <p:nvPr/>
        </p:nvSpPr>
        <p:spPr>
          <a:xfrm>
            <a:off x="1149375" y="4386200"/>
            <a:ext cx="4065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4</a:t>
            </a:r>
            <a:endParaRPr sz="800"/>
          </a:p>
        </p:txBody>
      </p:sp>
      <p:sp>
        <p:nvSpPr>
          <p:cNvPr id="1787" name="Shape 1787"/>
          <p:cNvSpPr txBox="1"/>
          <p:nvPr/>
        </p:nvSpPr>
        <p:spPr>
          <a:xfrm rot="-5400000">
            <a:off x="617050" y="3613350"/>
            <a:ext cx="9927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Reward (</a:t>
            </a:r>
            <a:r>
              <a:rPr lang="en" sz="900">
                <a:solidFill>
                  <a:schemeClr val="dk1"/>
                </a:solidFill>
              </a:rPr>
              <a:t>x 10</a:t>
            </a:r>
            <a:r>
              <a:rPr baseline="30000" lang="en" sz="900">
                <a:solidFill>
                  <a:schemeClr val="dk1"/>
                </a:solidFill>
              </a:rPr>
              <a:t>3</a:t>
            </a:r>
            <a:r>
              <a:rPr lang="en" sz="900"/>
              <a:t>)</a:t>
            </a:r>
            <a:endParaRPr sz="900"/>
          </a:p>
        </p:txBody>
      </p:sp>
      <p:sp>
        <p:nvSpPr>
          <p:cNvPr id="1788" name="Shape 1788"/>
          <p:cNvSpPr txBox="1"/>
          <p:nvPr/>
        </p:nvSpPr>
        <p:spPr>
          <a:xfrm>
            <a:off x="5111775" y="2821550"/>
            <a:ext cx="4065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12</a:t>
            </a:r>
            <a:endParaRPr sz="800"/>
          </a:p>
        </p:txBody>
      </p:sp>
      <p:sp>
        <p:nvSpPr>
          <p:cNvPr id="1789" name="Shape 1789"/>
          <p:cNvSpPr txBox="1"/>
          <p:nvPr/>
        </p:nvSpPr>
        <p:spPr>
          <a:xfrm>
            <a:off x="5111775" y="3202550"/>
            <a:ext cx="4065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10</a:t>
            </a:r>
            <a:endParaRPr sz="800"/>
          </a:p>
        </p:txBody>
      </p:sp>
      <p:sp>
        <p:nvSpPr>
          <p:cNvPr id="1790" name="Shape 1790"/>
          <p:cNvSpPr txBox="1"/>
          <p:nvPr/>
        </p:nvSpPr>
        <p:spPr>
          <a:xfrm>
            <a:off x="5140800" y="3583550"/>
            <a:ext cx="4065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8</a:t>
            </a:r>
            <a:endParaRPr sz="800"/>
          </a:p>
        </p:txBody>
      </p:sp>
      <p:sp>
        <p:nvSpPr>
          <p:cNvPr id="1791" name="Shape 1791"/>
          <p:cNvSpPr txBox="1"/>
          <p:nvPr/>
        </p:nvSpPr>
        <p:spPr>
          <a:xfrm>
            <a:off x="5140800" y="3964550"/>
            <a:ext cx="4065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6</a:t>
            </a:r>
            <a:endParaRPr sz="800"/>
          </a:p>
        </p:txBody>
      </p:sp>
      <p:sp>
        <p:nvSpPr>
          <p:cNvPr id="1792" name="Shape 1792"/>
          <p:cNvSpPr txBox="1"/>
          <p:nvPr/>
        </p:nvSpPr>
        <p:spPr>
          <a:xfrm>
            <a:off x="5140800" y="4345550"/>
            <a:ext cx="4065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4</a:t>
            </a:r>
            <a:endParaRPr sz="800"/>
          </a:p>
        </p:txBody>
      </p:sp>
      <p:sp>
        <p:nvSpPr>
          <p:cNvPr id="1793" name="Shape 1793"/>
          <p:cNvSpPr txBox="1"/>
          <p:nvPr/>
        </p:nvSpPr>
        <p:spPr>
          <a:xfrm rot="-5400000">
            <a:off x="4620525" y="3565725"/>
            <a:ext cx="9927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Reward (</a:t>
            </a:r>
            <a:r>
              <a:rPr lang="en" sz="900">
                <a:solidFill>
                  <a:schemeClr val="dk1"/>
                </a:solidFill>
              </a:rPr>
              <a:t>x 10</a:t>
            </a:r>
            <a:r>
              <a:rPr baseline="30000" lang="en" sz="900">
                <a:solidFill>
                  <a:schemeClr val="dk1"/>
                </a:solidFill>
              </a:rPr>
              <a:t>2</a:t>
            </a:r>
            <a:r>
              <a:rPr lang="en" sz="900"/>
              <a:t>)</a:t>
            </a:r>
            <a:endParaRPr sz="900"/>
          </a:p>
        </p:txBody>
      </p:sp>
      <p:sp>
        <p:nvSpPr>
          <p:cNvPr id="1794" name="Shape 1794"/>
          <p:cNvSpPr txBox="1"/>
          <p:nvPr/>
        </p:nvSpPr>
        <p:spPr>
          <a:xfrm>
            <a:off x="1149375" y="2122250"/>
            <a:ext cx="4065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2</a:t>
            </a:r>
            <a:endParaRPr sz="800"/>
          </a:p>
        </p:txBody>
      </p:sp>
      <p:sp>
        <p:nvSpPr>
          <p:cNvPr id="1795" name="Shape 1795"/>
          <p:cNvSpPr txBox="1"/>
          <p:nvPr/>
        </p:nvSpPr>
        <p:spPr>
          <a:xfrm>
            <a:off x="1155175" y="4680125"/>
            <a:ext cx="4065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2</a:t>
            </a:r>
            <a:endParaRPr sz="800"/>
          </a:p>
        </p:txBody>
      </p:sp>
      <p:sp>
        <p:nvSpPr>
          <p:cNvPr id="1796" name="Shape 1796"/>
          <p:cNvSpPr txBox="1"/>
          <p:nvPr/>
        </p:nvSpPr>
        <p:spPr>
          <a:xfrm>
            <a:off x="5140800" y="4673350"/>
            <a:ext cx="4065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2</a:t>
            </a:r>
            <a:endParaRPr sz="800"/>
          </a:p>
        </p:txBody>
      </p:sp>
      <p:sp>
        <p:nvSpPr>
          <p:cNvPr id="1797" name="Shape 1797"/>
          <p:cNvSpPr txBox="1"/>
          <p:nvPr/>
        </p:nvSpPr>
        <p:spPr>
          <a:xfrm>
            <a:off x="5171125" y="2139738"/>
            <a:ext cx="377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0</a:t>
            </a:r>
            <a:endParaRPr sz="800"/>
          </a:p>
        </p:txBody>
      </p:sp>
      <p:grpSp>
        <p:nvGrpSpPr>
          <p:cNvPr id="1798" name="Shape 1798"/>
          <p:cNvGrpSpPr/>
          <p:nvPr/>
        </p:nvGrpSpPr>
        <p:grpSpPr>
          <a:xfrm>
            <a:off x="5218725" y="2188650"/>
            <a:ext cx="3963900" cy="539625"/>
            <a:chOff x="5142525" y="2264850"/>
            <a:chExt cx="3963900" cy="539625"/>
          </a:xfrm>
        </p:grpSpPr>
        <p:sp>
          <p:nvSpPr>
            <p:cNvPr id="1799" name="Shape 1799"/>
            <p:cNvSpPr txBox="1"/>
            <p:nvPr/>
          </p:nvSpPr>
          <p:spPr>
            <a:xfrm>
              <a:off x="5142525" y="2267575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0</a:t>
              </a:r>
              <a:endParaRPr sz="800"/>
            </a:p>
          </p:txBody>
        </p:sp>
        <p:sp>
          <p:nvSpPr>
            <p:cNvPr id="1800" name="Shape 1800"/>
            <p:cNvSpPr txBox="1"/>
            <p:nvPr/>
          </p:nvSpPr>
          <p:spPr>
            <a:xfrm>
              <a:off x="6043550" y="2264850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10</a:t>
              </a:r>
              <a:endParaRPr sz="800"/>
            </a:p>
          </p:txBody>
        </p:sp>
        <p:sp>
          <p:nvSpPr>
            <p:cNvPr id="1801" name="Shape 1801"/>
            <p:cNvSpPr txBox="1"/>
            <p:nvPr/>
          </p:nvSpPr>
          <p:spPr>
            <a:xfrm>
              <a:off x="6915550" y="2264850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20</a:t>
              </a:r>
              <a:endParaRPr sz="800"/>
            </a:p>
          </p:txBody>
        </p:sp>
        <p:sp>
          <p:nvSpPr>
            <p:cNvPr id="1802" name="Shape 1802"/>
            <p:cNvSpPr txBox="1"/>
            <p:nvPr/>
          </p:nvSpPr>
          <p:spPr>
            <a:xfrm>
              <a:off x="7828450" y="2264850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30</a:t>
              </a:r>
              <a:endParaRPr sz="800"/>
            </a:p>
          </p:txBody>
        </p:sp>
        <p:sp>
          <p:nvSpPr>
            <p:cNvPr id="1803" name="Shape 1803"/>
            <p:cNvSpPr txBox="1"/>
            <p:nvPr/>
          </p:nvSpPr>
          <p:spPr>
            <a:xfrm>
              <a:off x="8729025" y="2264850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40</a:t>
              </a:r>
              <a:endParaRPr sz="800"/>
            </a:p>
          </p:txBody>
        </p:sp>
        <p:sp>
          <p:nvSpPr>
            <p:cNvPr id="1804" name="Shape 1804"/>
            <p:cNvSpPr txBox="1"/>
            <p:nvPr/>
          </p:nvSpPr>
          <p:spPr>
            <a:xfrm>
              <a:off x="6723925" y="2414475"/>
              <a:ext cx="794700" cy="39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Steps (x 10</a:t>
              </a:r>
              <a:r>
                <a:rPr baseline="30000" lang="en" sz="800"/>
                <a:t>6</a:t>
              </a:r>
              <a:r>
                <a:rPr lang="en" sz="800"/>
                <a:t>)</a:t>
              </a:r>
              <a:endParaRPr sz="800"/>
            </a:p>
          </p:txBody>
        </p:sp>
      </p:grpSp>
      <p:grpSp>
        <p:nvGrpSpPr>
          <p:cNvPr id="1805" name="Shape 1805"/>
          <p:cNvGrpSpPr/>
          <p:nvPr/>
        </p:nvGrpSpPr>
        <p:grpSpPr>
          <a:xfrm>
            <a:off x="5215825" y="4738850"/>
            <a:ext cx="3963900" cy="539625"/>
            <a:chOff x="5142525" y="2264850"/>
            <a:chExt cx="3963900" cy="539625"/>
          </a:xfrm>
        </p:grpSpPr>
        <p:sp>
          <p:nvSpPr>
            <p:cNvPr id="1806" name="Shape 1806"/>
            <p:cNvSpPr txBox="1"/>
            <p:nvPr/>
          </p:nvSpPr>
          <p:spPr>
            <a:xfrm>
              <a:off x="5142525" y="2267575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0</a:t>
              </a:r>
              <a:endParaRPr sz="800"/>
            </a:p>
          </p:txBody>
        </p:sp>
        <p:sp>
          <p:nvSpPr>
            <p:cNvPr id="1807" name="Shape 1807"/>
            <p:cNvSpPr txBox="1"/>
            <p:nvPr/>
          </p:nvSpPr>
          <p:spPr>
            <a:xfrm>
              <a:off x="6043550" y="2264850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10</a:t>
              </a:r>
              <a:endParaRPr sz="800"/>
            </a:p>
          </p:txBody>
        </p:sp>
        <p:sp>
          <p:nvSpPr>
            <p:cNvPr id="1808" name="Shape 1808"/>
            <p:cNvSpPr txBox="1"/>
            <p:nvPr/>
          </p:nvSpPr>
          <p:spPr>
            <a:xfrm>
              <a:off x="6915550" y="2264850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20</a:t>
              </a:r>
              <a:endParaRPr sz="800"/>
            </a:p>
          </p:txBody>
        </p:sp>
        <p:sp>
          <p:nvSpPr>
            <p:cNvPr id="1809" name="Shape 1809"/>
            <p:cNvSpPr txBox="1"/>
            <p:nvPr/>
          </p:nvSpPr>
          <p:spPr>
            <a:xfrm>
              <a:off x="7828450" y="2264850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30</a:t>
              </a:r>
              <a:endParaRPr sz="800"/>
            </a:p>
          </p:txBody>
        </p:sp>
        <p:sp>
          <p:nvSpPr>
            <p:cNvPr id="1810" name="Shape 1810"/>
            <p:cNvSpPr txBox="1"/>
            <p:nvPr/>
          </p:nvSpPr>
          <p:spPr>
            <a:xfrm>
              <a:off x="8729025" y="2264850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40</a:t>
              </a:r>
              <a:endParaRPr sz="800"/>
            </a:p>
          </p:txBody>
        </p:sp>
        <p:sp>
          <p:nvSpPr>
            <p:cNvPr id="1811" name="Shape 1811"/>
            <p:cNvSpPr txBox="1"/>
            <p:nvPr/>
          </p:nvSpPr>
          <p:spPr>
            <a:xfrm>
              <a:off x="6723925" y="2414475"/>
              <a:ext cx="794700" cy="39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Steps (x 10</a:t>
              </a:r>
              <a:r>
                <a:rPr baseline="30000" lang="en" sz="800"/>
                <a:t>6</a:t>
              </a:r>
              <a:r>
                <a:rPr lang="en" sz="800"/>
                <a:t>)</a:t>
              </a:r>
              <a:endParaRPr sz="800"/>
            </a:p>
          </p:txBody>
        </p:sp>
      </p:grpSp>
      <p:grpSp>
        <p:nvGrpSpPr>
          <p:cNvPr id="1812" name="Shape 1812"/>
          <p:cNvGrpSpPr/>
          <p:nvPr/>
        </p:nvGrpSpPr>
        <p:grpSpPr>
          <a:xfrm>
            <a:off x="1227275" y="4744625"/>
            <a:ext cx="3963900" cy="539625"/>
            <a:chOff x="5142525" y="2264850"/>
            <a:chExt cx="3963900" cy="539625"/>
          </a:xfrm>
        </p:grpSpPr>
        <p:sp>
          <p:nvSpPr>
            <p:cNvPr id="1813" name="Shape 1813"/>
            <p:cNvSpPr txBox="1"/>
            <p:nvPr/>
          </p:nvSpPr>
          <p:spPr>
            <a:xfrm>
              <a:off x="5142525" y="2267575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0</a:t>
              </a:r>
              <a:endParaRPr sz="800"/>
            </a:p>
          </p:txBody>
        </p:sp>
        <p:sp>
          <p:nvSpPr>
            <p:cNvPr id="1814" name="Shape 1814"/>
            <p:cNvSpPr txBox="1"/>
            <p:nvPr/>
          </p:nvSpPr>
          <p:spPr>
            <a:xfrm>
              <a:off x="6043550" y="2264850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10</a:t>
              </a:r>
              <a:endParaRPr sz="800"/>
            </a:p>
          </p:txBody>
        </p:sp>
        <p:sp>
          <p:nvSpPr>
            <p:cNvPr id="1815" name="Shape 1815"/>
            <p:cNvSpPr txBox="1"/>
            <p:nvPr/>
          </p:nvSpPr>
          <p:spPr>
            <a:xfrm>
              <a:off x="6915550" y="2264850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20</a:t>
              </a:r>
              <a:endParaRPr sz="800"/>
            </a:p>
          </p:txBody>
        </p:sp>
        <p:sp>
          <p:nvSpPr>
            <p:cNvPr id="1816" name="Shape 1816"/>
            <p:cNvSpPr txBox="1"/>
            <p:nvPr/>
          </p:nvSpPr>
          <p:spPr>
            <a:xfrm>
              <a:off x="7828450" y="2264850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30</a:t>
              </a:r>
              <a:endParaRPr sz="800"/>
            </a:p>
          </p:txBody>
        </p:sp>
        <p:sp>
          <p:nvSpPr>
            <p:cNvPr id="1817" name="Shape 1817"/>
            <p:cNvSpPr txBox="1"/>
            <p:nvPr/>
          </p:nvSpPr>
          <p:spPr>
            <a:xfrm>
              <a:off x="8729025" y="2264850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40</a:t>
              </a:r>
              <a:endParaRPr sz="800"/>
            </a:p>
          </p:txBody>
        </p:sp>
        <p:sp>
          <p:nvSpPr>
            <p:cNvPr id="1818" name="Shape 1818"/>
            <p:cNvSpPr txBox="1"/>
            <p:nvPr/>
          </p:nvSpPr>
          <p:spPr>
            <a:xfrm>
              <a:off x="6723925" y="2414475"/>
              <a:ext cx="794700" cy="39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Steps (x 10</a:t>
              </a:r>
              <a:r>
                <a:rPr baseline="30000" lang="en" sz="800"/>
                <a:t>6</a:t>
              </a:r>
              <a:r>
                <a:rPr lang="en" sz="800"/>
                <a:t>)</a:t>
              </a:r>
              <a:endParaRPr sz="800"/>
            </a:p>
          </p:txBody>
        </p:sp>
      </p:grpSp>
      <p:grpSp>
        <p:nvGrpSpPr>
          <p:cNvPr id="1819" name="Shape 1819"/>
          <p:cNvGrpSpPr/>
          <p:nvPr/>
        </p:nvGrpSpPr>
        <p:grpSpPr>
          <a:xfrm>
            <a:off x="1238900" y="2188650"/>
            <a:ext cx="3963900" cy="539625"/>
            <a:chOff x="5142525" y="2264850"/>
            <a:chExt cx="3963900" cy="539625"/>
          </a:xfrm>
        </p:grpSpPr>
        <p:sp>
          <p:nvSpPr>
            <p:cNvPr id="1820" name="Shape 1820"/>
            <p:cNvSpPr txBox="1"/>
            <p:nvPr/>
          </p:nvSpPr>
          <p:spPr>
            <a:xfrm>
              <a:off x="5142525" y="2267575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0</a:t>
              </a:r>
              <a:endParaRPr sz="800"/>
            </a:p>
          </p:txBody>
        </p:sp>
        <p:sp>
          <p:nvSpPr>
            <p:cNvPr id="1821" name="Shape 1821"/>
            <p:cNvSpPr txBox="1"/>
            <p:nvPr/>
          </p:nvSpPr>
          <p:spPr>
            <a:xfrm>
              <a:off x="6043550" y="2264850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10</a:t>
              </a:r>
              <a:endParaRPr sz="800"/>
            </a:p>
          </p:txBody>
        </p:sp>
        <p:sp>
          <p:nvSpPr>
            <p:cNvPr id="1822" name="Shape 1822"/>
            <p:cNvSpPr txBox="1"/>
            <p:nvPr/>
          </p:nvSpPr>
          <p:spPr>
            <a:xfrm>
              <a:off x="6915550" y="2264850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20</a:t>
              </a:r>
              <a:endParaRPr sz="800"/>
            </a:p>
          </p:txBody>
        </p:sp>
        <p:sp>
          <p:nvSpPr>
            <p:cNvPr id="1823" name="Shape 1823"/>
            <p:cNvSpPr txBox="1"/>
            <p:nvPr/>
          </p:nvSpPr>
          <p:spPr>
            <a:xfrm>
              <a:off x="7828450" y="2264850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30</a:t>
              </a:r>
              <a:endParaRPr sz="800"/>
            </a:p>
          </p:txBody>
        </p:sp>
        <p:sp>
          <p:nvSpPr>
            <p:cNvPr id="1824" name="Shape 1824"/>
            <p:cNvSpPr txBox="1"/>
            <p:nvPr/>
          </p:nvSpPr>
          <p:spPr>
            <a:xfrm>
              <a:off x="8729025" y="2264850"/>
              <a:ext cx="377400" cy="3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40</a:t>
              </a:r>
              <a:endParaRPr sz="800"/>
            </a:p>
          </p:txBody>
        </p:sp>
        <p:sp>
          <p:nvSpPr>
            <p:cNvPr id="1825" name="Shape 1825"/>
            <p:cNvSpPr txBox="1"/>
            <p:nvPr/>
          </p:nvSpPr>
          <p:spPr>
            <a:xfrm>
              <a:off x="6723925" y="2414475"/>
              <a:ext cx="794700" cy="39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Steps (x 10</a:t>
              </a:r>
              <a:r>
                <a:rPr baseline="30000" lang="en" sz="800"/>
                <a:t>6</a:t>
              </a:r>
              <a:r>
                <a:rPr lang="en" sz="800"/>
                <a:t>)</a:t>
              </a:r>
              <a:endParaRPr sz="800"/>
            </a:p>
          </p:txBody>
        </p:sp>
      </p:grpSp>
      <p:sp>
        <p:nvSpPr>
          <p:cNvPr id="1826" name="Shape 1826"/>
          <p:cNvSpPr txBox="1"/>
          <p:nvPr/>
        </p:nvSpPr>
        <p:spPr>
          <a:xfrm>
            <a:off x="33050" y="1187375"/>
            <a:ext cx="1118100" cy="23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Source Task: RiverRaid</a:t>
            </a:r>
            <a:endParaRPr sz="12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Returns on the Target Task to 40M timesteps</a:t>
            </a:r>
            <a:endParaRPr sz="12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Best five </a:t>
            </a:r>
            <a:endParaRPr sz="12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(from a hyper- parameter sweep) </a:t>
            </a:r>
            <a:endParaRPr sz="1200">
              <a:solidFill>
                <a:srgbClr val="6AA84F"/>
              </a:solidFill>
            </a:endParaRPr>
          </a:p>
        </p:txBody>
      </p:sp>
      <p:sp>
        <p:nvSpPr>
          <p:cNvPr id="1827" name="Shape 1827"/>
          <p:cNvSpPr txBox="1"/>
          <p:nvPr/>
        </p:nvSpPr>
        <p:spPr>
          <a:xfrm>
            <a:off x="2869575" y="196775"/>
            <a:ext cx="1654500" cy="3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pathNet = Blue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828" name="Shape 1828"/>
          <p:cNvSpPr txBox="1"/>
          <p:nvPr/>
        </p:nvSpPr>
        <p:spPr>
          <a:xfrm>
            <a:off x="3250575" y="1285775"/>
            <a:ext cx="18264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</a:rPr>
              <a:t>Fine Tuning = Green</a:t>
            </a:r>
            <a:endParaRPr>
              <a:solidFill>
                <a:srgbClr val="6AA84F"/>
              </a:solidFill>
            </a:endParaRPr>
          </a:p>
        </p:txBody>
      </p:sp>
      <p:sp>
        <p:nvSpPr>
          <p:cNvPr id="1829" name="Shape 1829"/>
          <p:cNvSpPr txBox="1"/>
          <p:nvPr/>
        </p:nvSpPr>
        <p:spPr>
          <a:xfrm>
            <a:off x="2049225" y="1971575"/>
            <a:ext cx="21132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Independent = Red</a:t>
            </a:r>
            <a:endParaRPr>
              <a:solidFill>
                <a:srgbClr val="E06666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3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Shape 1834" title="pong alien asterix Transfers BigSrch BiasedMut OptiPaths wid10 exp89">
            <a:hlinkClick r:id="rId3"/>
          </p:cNvPr>
          <p:cNvSpPr/>
          <p:nvPr/>
        </p:nvSpPr>
        <p:spPr>
          <a:xfrm>
            <a:off x="1143000" y="-1"/>
            <a:ext cx="6858000" cy="51435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 title="HYQ exp17 frogLateral exp16 bestAgent3861352">
            <a:hlinkClick r:id="rId3"/>
          </p:cNvPr>
          <p:cNvSpPr/>
          <p:nvPr/>
        </p:nvSpPr>
        <p:spPr>
          <a:xfrm>
            <a:off x="0" y="291244"/>
            <a:ext cx="4483250" cy="3362432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30" name="Shape 530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Evolved CTRNN controllers</a:t>
            </a:r>
            <a:endParaRPr/>
          </a:p>
        </p:txBody>
      </p:sp>
      <p:sp>
        <p:nvSpPr>
          <p:cNvPr id="531" name="Shape 531" title="HYQ cartwheel farAway exp11">
            <a:hlinkClick r:id="rId5"/>
          </p:cNvPr>
          <p:cNvSpPr/>
          <p:nvPr/>
        </p:nvSpPr>
        <p:spPr>
          <a:xfrm>
            <a:off x="4544450" y="299913"/>
            <a:ext cx="4572000" cy="3429000"/>
          </a:xfrm>
          <a:prstGeom prst="rect">
            <a:avLst/>
          </a:prstGeom>
          <a:blipFill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532" name="Shape 5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35900" y="3814025"/>
            <a:ext cx="3369301" cy="59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8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Shape 1839" title="pong alien asterix Transfers BigSrch BiasedMut OptiPaths wid10 exp151">
            <a:hlinkClick r:id="rId3"/>
          </p:cNvPr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3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Shape 1844"/>
          <p:cNvSpPr txBox="1"/>
          <p:nvPr/>
        </p:nvSpPr>
        <p:spPr>
          <a:xfrm>
            <a:off x="2754075" y="1128275"/>
            <a:ext cx="3415800" cy="8853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task (2) </a:t>
            </a:r>
            <a:endParaRPr/>
          </a:p>
        </p:txBody>
      </p:sp>
      <p:pic>
        <p:nvPicPr>
          <p:cNvPr id="1845" name="Shape 18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3050" y="2013450"/>
            <a:ext cx="4346334" cy="150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Shape 18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7325" y="2009025"/>
            <a:ext cx="3415736" cy="150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7" name="Shape 1847"/>
          <p:cNvSpPr txBox="1"/>
          <p:nvPr/>
        </p:nvSpPr>
        <p:spPr>
          <a:xfrm rot="-5400000">
            <a:off x="1068000" y="-85475"/>
            <a:ext cx="38079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Alien</a:t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Asterix</a:t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Boxing</a:t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Centipede</a:t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Gopher</a:t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Hero</a:t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JamesBond</a:t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Krull</a:t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Road_Runner</a:t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Robotank</a:t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Star_gunner</a:t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 </a:t>
            </a:r>
            <a:endParaRPr sz="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wizard_of_wor</a:t>
            </a:r>
            <a:endParaRPr sz="800"/>
          </a:p>
        </p:txBody>
      </p:sp>
      <p:sp>
        <p:nvSpPr>
          <p:cNvPr id="1848" name="Shape 1848"/>
          <p:cNvSpPr txBox="1"/>
          <p:nvPr/>
        </p:nvSpPr>
        <p:spPr>
          <a:xfrm>
            <a:off x="479075" y="2032075"/>
            <a:ext cx="2234100" cy="1465500"/>
          </a:xfrm>
          <a:prstGeom prst="rect">
            <a:avLst/>
          </a:prstGeom>
          <a:solidFill>
            <a:srgbClr val="D9D9D9">
              <a:alpha val="3115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 task (1) </a:t>
            </a:r>
            <a:endParaRPr/>
          </a:p>
        </p:txBody>
      </p:sp>
      <p:sp>
        <p:nvSpPr>
          <p:cNvPr id="1849" name="Shape 1849"/>
          <p:cNvSpPr/>
          <p:nvPr/>
        </p:nvSpPr>
        <p:spPr>
          <a:xfrm>
            <a:off x="2720575" y="2870150"/>
            <a:ext cx="3449100" cy="636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0" name="Shape 1850"/>
          <p:cNvSpPr txBox="1"/>
          <p:nvPr/>
        </p:nvSpPr>
        <p:spPr>
          <a:xfrm>
            <a:off x="6212600" y="2954575"/>
            <a:ext cx="33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Pathnet (mean 1.33)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851" name="Shape 1851"/>
          <p:cNvSpPr/>
          <p:nvPr/>
        </p:nvSpPr>
        <p:spPr>
          <a:xfrm>
            <a:off x="2720575" y="2222800"/>
            <a:ext cx="3449100" cy="6360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852" name="Shape 1852"/>
          <p:cNvSpPr txBox="1"/>
          <p:nvPr/>
        </p:nvSpPr>
        <p:spPr>
          <a:xfrm>
            <a:off x="6212600" y="2473850"/>
            <a:ext cx="33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Fine-tuning (mean 1.16)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853" name="Shape 1853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Atari Transfer Performance Improvement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7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Shape 1858"/>
          <p:cNvSpPr txBox="1"/>
          <p:nvPr>
            <p:ph type="ctrTitle"/>
          </p:nvPr>
        </p:nvSpPr>
        <p:spPr>
          <a:xfrm>
            <a:off x="685800" y="16595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Supervised Tasks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2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Shape 1863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Binary MNIST Classification task </a:t>
            </a:r>
            <a:endParaRPr/>
          </a:p>
        </p:txBody>
      </p:sp>
      <p:pic>
        <p:nvPicPr>
          <p:cNvPr id="1864" name="Shape 18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9900" y="228500"/>
            <a:ext cx="1774125" cy="175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5" name="Shape 18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850" y="947500"/>
            <a:ext cx="1918700" cy="361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66" name="Shape 1866" title="Exp13 4v9to5v6 finalLayerReuse">
            <a:hlinkClick r:id="rId5"/>
          </p:cNvPr>
          <p:cNvSpPr/>
          <p:nvPr/>
        </p:nvSpPr>
        <p:spPr>
          <a:xfrm>
            <a:off x="2371150" y="1076875"/>
            <a:ext cx="4616750" cy="3462575"/>
          </a:xfrm>
          <a:prstGeom prst="rect">
            <a:avLst/>
          </a:prstGeom>
          <a:blipFill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67" name="Shape 1867"/>
          <p:cNvSpPr txBox="1"/>
          <p:nvPr/>
        </p:nvSpPr>
        <p:spPr>
          <a:xfrm>
            <a:off x="7085250" y="1993525"/>
            <a:ext cx="1918800" cy="19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Tasks: </a:t>
            </a:r>
            <a:r>
              <a:rPr lang="en"/>
              <a:t>4v9 → 5v6 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Both hard tasks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 square = current path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Size of red = fitness contribution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= converged path task 1. </a:t>
            </a:r>
            <a:endParaRPr/>
          </a:p>
        </p:txBody>
      </p:sp>
      <p:sp>
        <p:nvSpPr>
          <p:cNvPr id="1868" name="Shape 1868"/>
          <p:cNvSpPr txBox="1"/>
          <p:nvPr/>
        </p:nvSpPr>
        <p:spPr>
          <a:xfrm>
            <a:off x="1973000" y="4706125"/>
            <a:ext cx="55905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Skip (identity), Linear, Residual modules present in each layer </a:t>
            </a:r>
            <a:endParaRPr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2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Shape 1873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Sequential vs Simultaneous Training</a:t>
            </a:r>
            <a:endParaRPr/>
          </a:p>
        </p:txBody>
      </p:sp>
      <p:sp>
        <p:nvSpPr>
          <p:cNvPr id="1874" name="Shape 1874" title="exp4 serial pop10 lr0 001 5x10 dag randInitial">
            <a:hlinkClick r:id="rId3"/>
          </p:cNvPr>
          <p:cNvSpPr/>
          <p:nvPr/>
        </p:nvSpPr>
        <p:spPr>
          <a:xfrm>
            <a:off x="503600" y="1002400"/>
            <a:ext cx="4060576" cy="3045425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75" name="Shape 1875" title="exp4 simult pop10 lr0 001 5x10 dag randInitial">
            <a:hlinkClick r:id="rId5"/>
          </p:cNvPr>
          <p:cNvSpPr/>
          <p:nvPr/>
        </p:nvSpPr>
        <p:spPr>
          <a:xfrm>
            <a:off x="4657275" y="1002400"/>
            <a:ext cx="4060576" cy="3045431"/>
          </a:xfrm>
          <a:prstGeom prst="rect">
            <a:avLst/>
          </a:prstGeom>
          <a:blipFill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76" name="Shape 1876"/>
          <p:cNvSpPr txBox="1"/>
          <p:nvPr/>
        </p:nvSpPr>
        <p:spPr>
          <a:xfrm>
            <a:off x="596725" y="3993350"/>
            <a:ext cx="3882000" cy="5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Sequential: LR = 0.001, MR = 0.05, 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 = 10, Max Dag width = 3 </a:t>
            </a:r>
            <a:endParaRPr/>
          </a:p>
        </p:txBody>
      </p:sp>
      <p:sp>
        <p:nvSpPr>
          <p:cNvPr id="1877" name="Shape 1877"/>
          <p:cNvSpPr txBox="1"/>
          <p:nvPr/>
        </p:nvSpPr>
        <p:spPr>
          <a:xfrm>
            <a:off x="4835750" y="4050400"/>
            <a:ext cx="38820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Simultaneous : LR = 0.001, MR = 0.05, </a:t>
            </a:r>
            <a:endParaRPr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Pop = 10, Max Dag width = 3 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Shape 1882"/>
          <p:cNvSpPr txBox="1"/>
          <p:nvPr>
            <p:ph type="ctrTitle"/>
          </p:nvPr>
        </p:nvSpPr>
        <p:spPr>
          <a:xfrm>
            <a:off x="685800" y="16595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Conclusions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6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Shape 1887"/>
          <p:cNvSpPr txBox="1"/>
          <p:nvPr>
            <p:ph type="title"/>
          </p:nvPr>
        </p:nvSpPr>
        <p:spPr>
          <a:xfrm>
            <a:off x="375300" y="481266"/>
            <a:ext cx="8393400" cy="366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 </a:t>
            </a:r>
            <a:endParaRPr/>
          </a:p>
        </p:txBody>
      </p:sp>
      <p:sp>
        <p:nvSpPr>
          <p:cNvPr id="1888" name="Shape 1888"/>
          <p:cNvSpPr txBox="1"/>
          <p:nvPr>
            <p:ph idx="1" type="body"/>
          </p:nvPr>
        </p:nvSpPr>
        <p:spPr>
          <a:xfrm>
            <a:off x="343750" y="1059850"/>
            <a:ext cx="8050800" cy="3414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PathNet learns faster than de novo and fine-tuning controls over multiple transfer learning tasks.</a:t>
            </a:r>
            <a:endParaRPr sz="1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When modules differ in properties, e.g. skip, residual, layer size, conv net hyperparameters, then pathnet executes embedded architecture search. </a:t>
            </a:r>
            <a:endParaRPr sz="1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-"/>
            </a:pPr>
            <a:r>
              <a:rPr lang="en"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An obvious extension is to make the pathway conditional on the observation so that the path being executed can change throughout the task, but this poses special challenges.  </a:t>
            </a:r>
            <a:endParaRPr sz="1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2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Shape 1893"/>
          <p:cNvSpPr txBox="1"/>
          <p:nvPr>
            <p:ph type="ctrTitle"/>
          </p:nvPr>
        </p:nvSpPr>
        <p:spPr>
          <a:xfrm>
            <a:off x="685800" y="16595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Cheetah (10 Node CTRNN Controller with Logistic Readouts)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descr="Cheetah with 10 node CTRNN, logistic readouts. Fitness as before, how far its gone in forwards direction after 100-500 ts." id="538" name="Shape 538" title="cheetah exp2 ctrnn">
            <a:hlinkClick r:id="rId3"/>
          </p:cNvPr>
          <p:cNvSpPr/>
          <p:nvPr/>
        </p:nvSpPr>
        <p:spPr>
          <a:xfrm>
            <a:off x="1388750" y="43875"/>
            <a:ext cx="5878000" cy="44085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/>
          <p:nvPr/>
        </p:nvSpPr>
        <p:spPr>
          <a:xfrm>
            <a:off x="108950" y="2946725"/>
            <a:ext cx="2654400" cy="20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game                                   CheetahCTRNN</a:t>
            </a:r>
            <a:b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experiment            map-aFtH-cntrl3-20150624-0128</a:t>
            </a:r>
            <a:b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Xover                                           0.1</a:t>
            </a:r>
            <a:b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ctUpdates                                       100</a:t>
            </a:r>
            <a:b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ctXover                                         0.2</a:t>
            </a:r>
            <a:b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ctOuts                                            6</a:t>
            </a:r>
            <a:b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ctSize                                           12</a:t>
            </a:r>
            <a:b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features                                         34</a:t>
            </a:r>
            <a:b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borgCell                                         jc</a:t>
            </a:r>
            <a:b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user                                         dylski</a:t>
            </a:r>
            <a:b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fitMeasure                              SumVelocity</a:t>
            </a:r>
            <a:b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TargVel                                         NaN</a:t>
            </a:r>
            <a:b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TargVelSensitivity                              NaN</a:t>
            </a:r>
            <a:b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TargVelMin                                      NaN</a:t>
            </a:r>
            <a:b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TargVelMax                                      NaN</a:t>
            </a:r>
            <a:b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mapEliteSize                                     10</a:t>
            </a:r>
            <a:b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mapEliteFeature1                           absForce</a:t>
            </a:r>
            <a:b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600">
                <a:solidFill>
                  <a:schemeClr val="accent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mapEliteFeature2                        torsoHeight</a:t>
            </a:r>
            <a:endParaRPr sz="600">
              <a:solidFill>
                <a:schemeClr val="accent2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accent2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accent2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accent2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descr="map-aFtH-cntrl3-20150624-0128-170000_fitness.png" id="544" name="Shape 5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125" y="49605"/>
            <a:ext cx="1983575" cy="15370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-aFtH-cntrl3-20150624-0128-170000_map.png" id="545" name="Shape 5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3508" y="1591478"/>
            <a:ext cx="1359192" cy="1355241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Shape 546" title="CheetahCTRNN map aFtH cntrl3 20150624 0128 170000">
            <a:hlinkClick r:id="rId5"/>
          </p:cNvPr>
          <p:cNvSpPr/>
          <p:nvPr/>
        </p:nvSpPr>
        <p:spPr>
          <a:xfrm>
            <a:off x="2873875" y="355831"/>
            <a:ext cx="6184000" cy="4637994"/>
          </a:xfrm>
          <a:prstGeom prst="rect">
            <a:avLst/>
          </a:prstGeom>
          <a:blipFill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47" name="Shape 547"/>
          <p:cNvSpPr txBox="1"/>
          <p:nvPr>
            <p:ph type="title"/>
          </p:nvPr>
        </p:nvSpPr>
        <p:spPr>
          <a:xfrm>
            <a:off x="0" y="1591475"/>
            <a:ext cx="1203600" cy="13323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Cheetah</a:t>
            </a:r>
            <a:endParaRPr sz="1800"/>
          </a:p>
        </p:txBody>
      </p:sp>
      <p:sp>
        <p:nvSpPr>
          <p:cNvPr id="548" name="Shape 548"/>
          <p:cNvSpPr txBox="1"/>
          <p:nvPr>
            <p:ph type="title"/>
          </p:nvPr>
        </p:nvSpPr>
        <p:spPr>
          <a:xfrm>
            <a:off x="57150" y="129250"/>
            <a:ext cx="522000" cy="13779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170k evals</a:t>
            </a:r>
            <a:endParaRPr sz="1000"/>
          </a:p>
        </p:txBody>
      </p:sp>
      <p:sp>
        <p:nvSpPr>
          <p:cNvPr id="549" name="Shape 549"/>
          <p:cNvSpPr txBox="1"/>
          <p:nvPr/>
        </p:nvSpPr>
        <p:spPr>
          <a:xfrm rot="-5400000">
            <a:off x="514500" y="2457075"/>
            <a:ext cx="45807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← High                 Absolute Forces                 Low → </a:t>
            </a:r>
            <a:endParaRPr/>
          </a:p>
        </p:txBody>
      </p:sp>
      <p:sp>
        <p:nvSpPr>
          <p:cNvPr id="550" name="Shape 550"/>
          <p:cNvSpPr txBox="1"/>
          <p:nvPr/>
        </p:nvSpPr>
        <p:spPr>
          <a:xfrm>
            <a:off x="2873875" y="48250"/>
            <a:ext cx="61629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← Low                          Torso Height</a:t>
            </a:r>
            <a:r>
              <a:rPr lang="en">
                <a:solidFill>
                  <a:schemeClr val="accent2"/>
                </a:solidFill>
              </a:rPr>
              <a:t>                          High →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Shape 5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275" y="146475"/>
            <a:ext cx="6839849" cy="3419924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Shape 556"/>
          <p:cNvSpPr/>
          <p:nvPr/>
        </p:nvSpPr>
        <p:spPr>
          <a:xfrm>
            <a:off x="1027475" y="166875"/>
            <a:ext cx="3340500" cy="1717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57" name="Shape 557"/>
          <p:cNvSpPr/>
          <p:nvPr/>
        </p:nvSpPr>
        <p:spPr>
          <a:xfrm>
            <a:off x="4475650" y="166875"/>
            <a:ext cx="3340500" cy="1717200"/>
          </a:xfrm>
          <a:prstGeom prst="roundRect">
            <a:avLst>
              <a:gd fmla="val 16667" name="adj"/>
            </a:avLst>
          </a:prstGeom>
          <a:solidFill>
            <a:srgbClr val="FFACAC">
              <a:alpha val="2239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58" name="Shape 558"/>
          <p:cNvSpPr/>
          <p:nvPr/>
        </p:nvSpPr>
        <p:spPr>
          <a:xfrm>
            <a:off x="1067175" y="188750"/>
            <a:ext cx="3340500" cy="1717200"/>
          </a:xfrm>
          <a:prstGeom prst="roundRect">
            <a:avLst>
              <a:gd fmla="val 16667" name="adj"/>
            </a:avLst>
          </a:prstGeom>
          <a:solidFill>
            <a:srgbClr val="FFACAC">
              <a:alpha val="2239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59" name="Shape 559"/>
          <p:cNvSpPr/>
          <p:nvPr/>
        </p:nvSpPr>
        <p:spPr>
          <a:xfrm>
            <a:off x="1067175" y="1980875"/>
            <a:ext cx="3340500" cy="1518600"/>
          </a:xfrm>
          <a:prstGeom prst="roundRect">
            <a:avLst>
              <a:gd fmla="val 16667" name="adj"/>
            </a:avLst>
          </a:prstGeom>
          <a:solidFill>
            <a:srgbClr val="FFACAC">
              <a:alpha val="2239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60" name="Shape 560"/>
          <p:cNvSpPr/>
          <p:nvPr/>
        </p:nvSpPr>
        <p:spPr>
          <a:xfrm>
            <a:off x="4447450" y="1849200"/>
            <a:ext cx="3340500" cy="1717200"/>
          </a:xfrm>
          <a:prstGeom prst="roundRect">
            <a:avLst>
              <a:gd fmla="val 16667" name="adj"/>
            </a:avLst>
          </a:prstGeom>
          <a:solidFill>
            <a:srgbClr val="FFACAC">
              <a:alpha val="2239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cxnSp>
        <p:nvCxnSpPr>
          <p:cNvPr id="561" name="Shape 561"/>
          <p:cNvCxnSpPr/>
          <p:nvPr/>
        </p:nvCxnSpPr>
        <p:spPr>
          <a:xfrm>
            <a:off x="3193350" y="1129500"/>
            <a:ext cx="946200" cy="3002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62" name="Shape 562"/>
          <p:cNvCxnSpPr/>
          <p:nvPr/>
        </p:nvCxnSpPr>
        <p:spPr>
          <a:xfrm>
            <a:off x="2756925" y="982650"/>
            <a:ext cx="1317600" cy="3148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63" name="Shape 563"/>
          <p:cNvCxnSpPr/>
          <p:nvPr/>
        </p:nvCxnSpPr>
        <p:spPr>
          <a:xfrm>
            <a:off x="2455075" y="892925"/>
            <a:ext cx="1550100" cy="3234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64" name="Shape 564"/>
          <p:cNvCxnSpPr/>
          <p:nvPr/>
        </p:nvCxnSpPr>
        <p:spPr>
          <a:xfrm>
            <a:off x="3091375" y="3026200"/>
            <a:ext cx="832200" cy="1113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65" name="Shape 565"/>
          <p:cNvCxnSpPr/>
          <p:nvPr/>
        </p:nvCxnSpPr>
        <p:spPr>
          <a:xfrm>
            <a:off x="2659025" y="2822250"/>
            <a:ext cx="1211400" cy="1341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66" name="Shape 566"/>
          <p:cNvCxnSpPr/>
          <p:nvPr/>
        </p:nvCxnSpPr>
        <p:spPr>
          <a:xfrm>
            <a:off x="2357175" y="2638700"/>
            <a:ext cx="1443900" cy="1525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67" name="Shape 567"/>
          <p:cNvCxnSpPr/>
          <p:nvPr/>
        </p:nvCxnSpPr>
        <p:spPr>
          <a:xfrm flipH="1">
            <a:off x="4196800" y="970425"/>
            <a:ext cx="1423500" cy="3116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68" name="Shape 568"/>
          <p:cNvCxnSpPr/>
          <p:nvPr/>
        </p:nvCxnSpPr>
        <p:spPr>
          <a:xfrm flipH="1">
            <a:off x="4241600" y="1121350"/>
            <a:ext cx="1709100" cy="2994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69" name="Shape 569"/>
          <p:cNvCxnSpPr/>
          <p:nvPr/>
        </p:nvCxnSpPr>
        <p:spPr>
          <a:xfrm flipH="1">
            <a:off x="4294575" y="1176575"/>
            <a:ext cx="1998900" cy="2943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70" name="Shape 570"/>
          <p:cNvCxnSpPr/>
          <p:nvPr/>
        </p:nvCxnSpPr>
        <p:spPr>
          <a:xfrm flipH="1">
            <a:off x="4351750" y="2418425"/>
            <a:ext cx="1607100" cy="1709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71" name="Shape 571"/>
          <p:cNvCxnSpPr/>
          <p:nvPr/>
        </p:nvCxnSpPr>
        <p:spPr>
          <a:xfrm flipH="1">
            <a:off x="4364100" y="2655025"/>
            <a:ext cx="1835400" cy="1500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72" name="Shape 572"/>
          <p:cNvCxnSpPr/>
          <p:nvPr/>
        </p:nvCxnSpPr>
        <p:spPr>
          <a:xfrm flipH="1">
            <a:off x="4400700" y="2960925"/>
            <a:ext cx="2051700" cy="1211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73" name="Shape 573"/>
          <p:cNvSpPr/>
          <p:nvPr/>
        </p:nvSpPr>
        <p:spPr>
          <a:xfrm>
            <a:off x="3821500" y="4098950"/>
            <a:ext cx="628800" cy="5832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00FF"/>
                </a:solidFill>
              </a:rPr>
              <a:t>0.1835</a:t>
            </a:r>
            <a:endParaRPr/>
          </a:p>
        </p:txBody>
      </p:sp>
      <p:sp>
        <p:nvSpPr>
          <p:cNvPr id="574" name="Shape 574"/>
          <p:cNvSpPr txBox="1"/>
          <p:nvPr/>
        </p:nvSpPr>
        <p:spPr>
          <a:xfrm>
            <a:off x="4407675" y="4351850"/>
            <a:ext cx="41658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 Logistic Units (Steering, Accel/Break)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75" name="Shape 575"/>
          <p:cNvSpPr txBox="1"/>
          <p:nvPr/>
        </p:nvSpPr>
        <p:spPr>
          <a:xfrm>
            <a:off x="1103675" y="3203400"/>
            <a:ext cx="2349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Bee Vision System</a:t>
            </a:r>
            <a:endParaRPr/>
          </a:p>
        </p:txBody>
      </p:sp>
      <p:cxnSp>
        <p:nvCxnSpPr>
          <p:cNvPr id="576" name="Shape 576"/>
          <p:cNvCxnSpPr>
            <a:endCxn id="573" idx="2"/>
          </p:cNvCxnSpPr>
          <p:nvPr/>
        </p:nvCxnSpPr>
        <p:spPr>
          <a:xfrm flipH="1" rot="10800000">
            <a:off x="3027100" y="4390550"/>
            <a:ext cx="794400" cy="1593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77" name="Shape 577"/>
          <p:cNvSpPr txBox="1"/>
          <p:nvPr/>
        </p:nvSpPr>
        <p:spPr>
          <a:xfrm>
            <a:off x="3315000" y="4427725"/>
            <a:ext cx="25497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</a:t>
            </a:r>
            <a:endParaRPr/>
          </a:p>
        </p:txBody>
      </p:sp>
      <p:sp>
        <p:nvSpPr>
          <p:cNvPr id="578" name="Shape 578"/>
          <p:cNvSpPr txBox="1"/>
          <p:nvPr/>
        </p:nvSpPr>
        <p:spPr>
          <a:xfrm>
            <a:off x="3966075" y="3650413"/>
            <a:ext cx="25497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</a:t>
            </a:r>
            <a:endParaRPr/>
          </a:p>
        </p:txBody>
      </p:sp>
      <p:pic>
        <p:nvPicPr>
          <p:cNvPr id="579" name="Shape 5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9275" y="341200"/>
            <a:ext cx="2302675" cy="87661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Shape 580"/>
          <p:cNvSpPr txBox="1"/>
          <p:nvPr/>
        </p:nvSpPr>
        <p:spPr>
          <a:xfrm>
            <a:off x="3401450" y="279425"/>
            <a:ext cx="2349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R/G/B/S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kernel size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sigma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angle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period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ellipse ratio</a:t>
            </a:r>
            <a:endParaRPr/>
          </a:p>
        </p:txBody>
      </p:sp>
      <p:pic>
        <p:nvPicPr>
          <p:cNvPr id="581" name="Shape 5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8825" y="256900"/>
            <a:ext cx="2510035" cy="95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Shape 582"/>
          <p:cNvSpPr txBox="1"/>
          <p:nvPr/>
        </p:nvSpPr>
        <p:spPr>
          <a:xfrm>
            <a:off x="1342850" y="533600"/>
            <a:ext cx="19989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           </a:t>
            </a:r>
            <a:r>
              <a:rPr lang="en">
                <a:solidFill>
                  <a:srgbClr val="FF0000"/>
                </a:solidFill>
              </a:rPr>
              <a:t>R</a:t>
            </a:r>
            <a:r>
              <a:rPr lang="en"/>
              <a:t> 		</a:t>
            </a:r>
            <a:r>
              <a:rPr lang="en">
                <a:solidFill>
                  <a:srgbClr val="FF0000"/>
                </a:solidFill>
              </a:rPr>
              <a:t>R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583" name="Shape 583"/>
          <p:cNvSpPr txBox="1"/>
          <p:nvPr/>
        </p:nvSpPr>
        <p:spPr>
          <a:xfrm>
            <a:off x="5054075" y="545050"/>
            <a:ext cx="19989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R</a:t>
            </a:r>
            <a:r>
              <a:rPr lang="en"/>
              <a:t> 	      </a:t>
            </a:r>
            <a:r>
              <a:rPr lang="en">
                <a:solidFill>
                  <a:srgbClr val="FF0000"/>
                </a:solidFill>
              </a:rPr>
              <a:t>R              </a:t>
            </a:r>
            <a:r>
              <a:rPr lang="en">
                <a:solidFill>
                  <a:srgbClr val="0000FF"/>
                </a:solidFill>
              </a:rPr>
              <a:t>B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584" name="Shape 5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2925" y="2076900"/>
            <a:ext cx="2510035" cy="95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Shape 585"/>
          <p:cNvSpPr txBox="1"/>
          <p:nvPr/>
        </p:nvSpPr>
        <p:spPr>
          <a:xfrm>
            <a:off x="1608175" y="2365050"/>
            <a:ext cx="19989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  </a:t>
            </a:r>
            <a:r>
              <a:rPr lang="en">
                <a:solidFill>
                  <a:srgbClr val="FF0000"/>
                </a:solidFill>
              </a:rPr>
              <a:t>           </a:t>
            </a:r>
            <a:r>
              <a:rPr lang="en">
                <a:solidFill>
                  <a:srgbClr val="0000FF"/>
                </a:solidFill>
              </a:rPr>
              <a:t>B             </a:t>
            </a:r>
            <a:r>
              <a:rPr lang="en">
                <a:solidFill>
                  <a:srgbClr val="FF0000"/>
                </a:solidFill>
              </a:rPr>
              <a:t>R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586" name="Shape 5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1225" y="2076900"/>
            <a:ext cx="2510035" cy="95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Shape 587"/>
          <p:cNvSpPr txBox="1"/>
          <p:nvPr/>
        </p:nvSpPr>
        <p:spPr>
          <a:xfrm>
            <a:off x="5446475" y="2365050"/>
            <a:ext cx="19989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r>
              <a:rPr lang="en">
                <a:solidFill>
                  <a:srgbClr val="FF0000"/>
                </a:solidFill>
              </a:rPr>
              <a:t>	      </a:t>
            </a:r>
            <a:r>
              <a:rPr lang="en"/>
              <a:t>S</a:t>
            </a:r>
            <a:r>
              <a:rPr lang="en">
                <a:solidFill>
                  <a:srgbClr val="FF0000"/>
                </a:solidFill>
              </a:rPr>
              <a:t>              </a:t>
            </a:r>
            <a:r>
              <a:rPr lang="en">
                <a:solidFill>
                  <a:srgbClr val="0000FF"/>
                </a:solidFill>
              </a:rPr>
              <a:t>B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588" name="Shape 588"/>
          <p:cNvSpPr txBox="1"/>
          <p:nvPr/>
        </p:nvSpPr>
        <p:spPr>
          <a:xfrm>
            <a:off x="158450" y="910975"/>
            <a:ext cx="50991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13 x 13</a:t>
            </a:r>
            <a:endParaRPr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filters</a:t>
            </a:r>
            <a:endParaRPr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evolved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89" name="Shape 589"/>
          <p:cNvSpPr txBox="1"/>
          <p:nvPr/>
        </p:nvSpPr>
        <p:spPr>
          <a:xfrm>
            <a:off x="6466925" y="2333900"/>
            <a:ext cx="4590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00FF"/>
                </a:solidFill>
              </a:rPr>
              <a:t>Logistic unit weights and biases</a:t>
            </a:r>
            <a:endParaRPr sz="600">
              <a:solidFill>
                <a:srgbClr val="FF00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00FF"/>
                </a:solidFill>
              </a:rPr>
              <a:t> 0.1835</a:t>
            </a:r>
            <a:endParaRPr sz="600">
              <a:solidFill>
                <a:srgbClr val="FF00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00FF"/>
                </a:solidFill>
              </a:rPr>
              <a:t>-0.2432</a:t>
            </a:r>
            <a:endParaRPr sz="600">
              <a:solidFill>
                <a:srgbClr val="FF00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00FF"/>
                </a:solidFill>
              </a:rPr>
              <a:t>[torch.DoubleTensor of dimension 2]</a:t>
            </a:r>
            <a:endParaRPr sz="600">
              <a:solidFill>
                <a:srgbClr val="FF00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00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00FF"/>
                </a:solidFill>
              </a:rPr>
              <a:t>Columns 1 to 8</a:t>
            </a:r>
            <a:endParaRPr sz="600">
              <a:solidFill>
                <a:srgbClr val="FF00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00FF"/>
                </a:solidFill>
              </a:rPr>
              <a:t>  0.6756  -0.3229   0.0373   1.5465  -2.5750   0.6503  -5.1691  -3.6398</a:t>
            </a:r>
            <a:endParaRPr sz="600">
              <a:solidFill>
                <a:srgbClr val="FF00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00FF"/>
                </a:solidFill>
              </a:rPr>
              <a:t>  0.0528   0.0283   0.7607  23.8260  -1.4457   1.4905   1.2480   1.8071</a:t>
            </a:r>
            <a:endParaRPr sz="600">
              <a:solidFill>
                <a:srgbClr val="FF00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00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00FF"/>
                </a:solidFill>
              </a:rPr>
              <a:t>Columns 9 to 13</a:t>
            </a:r>
            <a:endParaRPr sz="600">
              <a:solidFill>
                <a:srgbClr val="FF00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00FF"/>
                </a:solidFill>
              </a:rPr>
              <a:t> -0.0645  -0.5631   1.3669   0.2337  -0.1089</a:t>
            </a:r>
            <a:endParaRPr sz="600">
              <a:solidFill>
                <a:srgbClr val="FF00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00FF"/>
                </a:solidFill>
              </a:rPr>
              <a:t> -0.5518  -0.0072   0.0116   0.2547   0.0416</a:t>
            </a:r>
            <a:endParaRPr sz="600">
              <a:solidFill>
                <a:srgbClr val="FF00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00FF"/>
                </a:solidFill>
              </a:rPr>
              <a:t>[torch.DoubleTensor of dimension 2x13]</a:t>
            </a:r>
            <a:endParaRPr sz="600">
              <a:solidFill>
                <a:srgbClr val="FF00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Shape 590"/>
          <p:cNvSpPr txBox="1"/>
          <p:nvPr/>
        </p:nvSpPr>
        <p:spPr>
          <a:xfrm>
            <a:off x="350175" y="28986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3D85C6"/>
                </a:solidFill>
                <a:highlight>
                  <a:srgbClr val="FFFFFF"/>
                </a:highlight>
              </a:rPr>
              <a:t>car position - scalar distance travelled along length of track from start line (metres)</a:t>
            </a:r>
            <a:endParaRPr sz="600">
              <a:solidFill>
                <a:srgbClr val="3D85C6"/>
              </a:solidFill>
              <a:highlight>
                <a:srgbClr val="FFFFFF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3D85C6"/>
                </a:solidFill>
                <a:highlight>
                  <a:srgbClr val="FFFFFF"/>
                </a:highlight>
              </a:rPr>
              <a:t>car angle - heading of car with respect to current track segment (radian?)</a:t>
            </a:r>
            <a:endParaRPr sz="600">
              <a:solidFill>
                <a:srgbClr val="3D85C6"/>
              </a:solidFill>
              <a:highlight>
                <a:srgbClr val="FFFFFF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3D85C6"/>
                </a:solidFill>
                <a:highlight>
                  <a:srgbClr val="FFFFFF"/>
                </a:highlight>
              </a:rPr>
              <a:t>track angle at current position - don't know, what does this measure?</a:t>
            </a:r>
            <a:endParaRPr sz="600">
              <a:solidFill>
                <a:srgbClr val="3D85C6"/>
              </a:solidFill>
              <a:highlight>
                <a:srgbClr val="FFFFFF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3D85C6"/>
                </a:solidFill>
                <a:highlight>
                  <a:srgbClr val="FFFFFF"/>
                </a:highlight>
              </a:rPr>
              <a:t>car distance from middle of track - Offset from centre of track (+/- metres)</a:t>
            </a:r>
            <a:endParaRPr sz="600">
              <a:solidFill>
                <a:srgbClr val="3D85C6"/>
              </a:solidFill>
              <a:highlight>
                <a:srgbClr val="FFFFFF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3D85C6"/>
                </a:solidFill>
                <a:highlight>
                  <a:srgbClr val="FFFFFF"/>
                </a:highlight>
              </a:rPr>
              <a:t>car distance from left edge of track - derived from above? </a:t>
            </a:r>
            <a:endParaRPr sz="600">
              <a:solidFill>
                <a:srgbClr val="3D85C6"/>
              </a:solidFill>
              <a:highlight>
                <a:srgbClr val="FFFFFF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3D85C6"/>
                </a:solidFill>
                <a:highlight>
                  <a:srgbClr val="FFFFFF"/>
                </a:highlight>
              </a:rPr>
              <a:t>car distance from right edge of track - derived from above?</a:t>
            </a:r>
            <a:endParaRPr sz="600">
              <a:solidFill>
                <a:srgbClr val="3D85C6"/>
              </a:solidFill>
              <a:highlight>
                <a:srgbClr val="FFFFFF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3D85C6"/>
                </a:solidFill>
                <a:highlight>
                  <a:srgbClr val="FFFFFF"/>
                </a:highlight>
              </a:rPr>
              <a:t>car velocity - speed of car along it's longitudinal axis, i.e. +ve even if driving towards barrier or wrong way around track</a:t>
            </a:r>
            <a:endParaRPr sz="600">
              <a:solidFill>
                <a:srgbClr val="3D85C6"/>
              </a:solidFill>
              <a:highlight>
                <a:srgbClr val="FFFFFF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3D85C6"/>
                </a:solidFill>
                <a:highlight>
                  <a:srgbClr val="FFFFFF"/>
                </a:highlight>
              </a:rPr>
              <a:t>car distance raced (in total, not just current lap) - metres</a:t>
            </a:r>
            <a:endParaRPr sz="600">
              <a:solidFill>
                <a:srgbClr val="3D85C6"/>
              </a:solidFill>
              <a:highlight>
                <a:srgbClr val="FFFFFF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3D85C6"/>
                </a:solidFill>
                <a:highlight>
                  <a:srgbClr val="FFFFFF"/>
                </a:highlight>
              </a:rPr>
              <a:t>car fuel capacity - max fuel possible(?) (litres)</a:t>
            </a:r>
            <a:endParaRPr sz="600">
              <a:solidFill>
                <a:srgbClr val="3D85C6"/>
              </a:solidFill>
              <a:highlight>
                <a:srgbClr val="FFFFFF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3D85C6"/>
                </a:solidFill>
                <a:highlight>
                  <a:srgbClr val="FFFFFF"/>
                </a:highlight>
              </a:rPr>
              <a:t>car fuel left - decreases to zero (litres)</a:t>
            </a:r>
            <a:endParaRPr sz="600">
              <a:solidFill>
                <a:srgbClr val="3D85C6"/>
              </a:solidFill>
              <a:highlight>
                <a:srgbClr val="FFFFFF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3D85C6"/>
                </a:solidFill>
                <a:highlight>
                  <a:srgbClr val="FFFFFF"/>
                </a:highlight>
              </a:rPr>
              <a:t>car damage - increases to 'max damage' at which point car is disqualified - should be include 'max damage'?</a:t>
            </a:r>
            <a:endParaRPr sz="600">
              <a:solidFill>
                <a:srgbClr val="3D85C6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Fun race. Bee vision + features." id="595" name="Shape 595" title="test12 HIGH RES Fun race. Bee vision + features.">
            <a:hlinkClick r:id="rId3"/>
          </p:cNvPr>
          <p:cNvSpPr/>
          <p:nvPr/>
        </p:nvSpPr>
        <p:spPr>
          <a:xfrm>
            <a:off x="1235475" y="69350"/>
            <a:ext cx="6709800" cy="503235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96" name="Shape 596"/>
          <p:cNvSpPr txBox="1"/>
          <p:nvPr/>
        </p:nvSpPr>
        <p:spPr>
          <a:xfrm>
            <a:off x="3384375" y="4432525"/>
            <a:ext cx="50991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Bee vision + 12 features</a:t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 title="OA arena01Ken">
            <a:hlinkClick r:id="rId3"/>
          </p:cNvPr>
          <p:cNvSpPr/>
          <p:nvPr/>
        </p:nvSpPr>
        <p:spPr>
          <a:xfrm>
            <a:off x="-171575" y="109575"/>
            <a:ext cx="6281900" cy="4711425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602" name="Shape 6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8145" y="-5"/>
            <a:ext cx="2886651" cy="1365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3" name="Shape 603"/>
          <p:cNvCxnSpPr/>
          <p:nvPr/>
        </p:nvCxnSpPr>
        <p:spPr>
          <a:xfrm>
            <a:off x="6628525" y="1388225"/>
            <a:ext cx="753300" cy="1162200"/>
          </a:xfrm>
          <a:prstGeom prst="straightConnector1">
            <a:avLst/>
          </a:prstGeom>
          <a:noFill/>
          <a:ln cap="flat" cmpd="sng" w="19050">
            <a:solidFill>
              <a:srgbClr val="757575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04" name="Shape 604"/>
          <p:cNvCxnSpPr/>
          <p:nvPr/>
        </p:nvCxnSpPr>
        <p:spPr>
          <a:xfrm flipH="1">
            <a:off x="7500075" y="1183775"/>
            <a:ext cx="258300" cy="1355700"/>
          </a:xfrm>
          <a:prstGeom prst="straightConnector1">
            <a:avLst/>
          </a:prstGeom>
          <a:noFill/>
          <a:ln cap="flat" cmpd="sng" w="19050">
            <a:solidFill>
              <a:srgbClr val="757575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05" name="Shape 605"/>
          <p:cNvCxnSpPr/>
          <p:nvPr/>
        </p:nvCxnSpPr>
        <p:spPr>
          <a:xfrm flipH="1">
            <a:off x="7661400" y="1183775"/>
            <a:ext cx="1097700" cy="1334400"/>
          </a:xfrm>
          <a:prstGeom prst="straightConnector1">
            <a:avLst/>
          </a:prstGeom>
          <a:noFill/>
          <a:ln cap="flat" cmpd="sng" w="19050">
            <a:solidFill>
              <a:srgbClr val="757575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06" name="Shape 606"/>
          <p:cNvSpPr/>
          <p:nvPr/>
        </p:nvSpPr>
        <p:spPr>
          <a:xfrm>
            <a:off x="7042625" y="2550425"/>
            <a:ext cx="1097700" cy="613200"/>
          </a:xfrm>
          <a:prstGeom prst="rect">
            <a:avLst/>
          </a:prstGeom>
          <a:solidFill>
            <a:srgbClr val="ADADAD"/>
          </a:solidFill>
          <a:ln cap="flat" cmpd="sng" w="19050">
            <a:solidFill>
              <a:srgbClr val="75757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7" name="Shape 607"/>
          <p:cNvCxnSpPr>
            <a:stCxn id="606" idx="2"/>
          </p:cNvCxnSpPr>
          <p:nvPr/>
        </p:nvCxnSpPr>
        <p:spPr>
          <a:xfrm flipH="1">
            <a:off x="7586075" y="3163625"/>
            <a:ext cx="5400" cy="398100"/>
          </a:xfrm>
          <a:prstGeom prst="straightConnector1">
            <a:avLst/>
          </a:prstGeom>
          <a:noFill/>
          <a:ln cap="flat" cmpd="sng" w="19050">
            <a:solidFill>
              <a:srgbClr val="757575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08" name="Shape 608"/>
          <p:cNvSpPr/>
          <p:nvPr/>
        </p:nvSpPr>
        <p:spPr>
          <a:xfrm>
            <a:off x="7085825" y="3561725"/>
            <a:ext cx="1005900" cy="398100"/>
          </a:xfrm>
          <a:prstGeom prst="rect">
            <a:avLst/>
          </a:prstGeom>
          <a:solidFill>
            <a:srgbClr val="ADADAD"/>
          </a:solidFill>
          <a:ln cap="flat" cmpd="sng" w="19050">
            <a:solidFill>
              <a:srgbClr val="75757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9" name="Shape 609"/>
          <p:cNvCxnSpPr>
            <a:stCxn id="608" idx="2"/>
          </p:cNvCxnSpPr>
          <p:nvPr/>
        </p:nvCxnSpPr>
        <p:spPr>
          <a:xfrm flipH="1">
            <a:off x="7586075" y="3959825"/>
            <a:ext cx="2700" cy="312300"/>
          </a:xfrm>
          <a:prstGeom prst="straightConnector1">
            <a:avLst/>
          </a:prstGeom>
          <a:noFill/>
          <a:ln cap="flat" cmpd="sng" w="19050">
            <a:solidFill>
              <a:srgbClr val="757575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10" name="Shape 610"/>
          <p:cNvSpPr txBox="1"/>
          <p:nvPr/>
        </p:nvSpPr>
        <p:spPr>
          <a:xfrm>
            <a:off x="6919075" y="4272125"/>
            <a:ext cx="18399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7 integer actions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11" name="Shape 611"/>
          <p:cNvSpPr txBox="1"/>
          <p:nvPr/>
        </p:nvSpPr>
        <p:spPr>
          <a:xfrm>
            <a:off x="7042625" y="2635400"/>
            <a:ext cx="17166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 neurons</a:t>
            </a:r>
            <a:endParaRPr/>
          </a:p>
        </p:txBody>
      </p:sp>
      <p:sp>
        <p:nvSpPr>
          <p:cNvPr id="612" name="Shape 612"/>
          <p:cNvSpPr txBox="1"/>
          <p:nvPr/>
        </p:nvSpPr>
        <p:spPr>
          <a:xfrm>
            <a:off x="7085825" y="3549125"/>
            <a:ext cx="14484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 neurons</a:t>
            </a:r>
            <a:endParaRPr/>
          </a:p>
        </p:txBody>
      </p:sp>
      <p:sp>
        <p:nvSpPr>
          <p:cNvPr id="613" name="Shape 613"/>
          <p:cNvSpPr txBox="1"/>
          <p:nvPr/>
        </p:nvSpPr>
        <p:spPr>
          <a:xfrm>
            <a:off x="6427000" y="1269800"/>
            <a:ext cx="2607900" cy="136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</a:rPr>
              <a:t>nn.SpatialConvolution(3,  3, 15, 15)</a:t>
            </a:r>
            <a:endParaRPr sz="1000">
              <a:solidFill>
                <a:srgbClr val="F3F3F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</a:rPr>
              <a:t>model:add(tanh)</a:t>
            </a:r>
            <a:endParaRPr sz="1000">
              <a:solidFill>
                <a:srgbClr val="F3F3F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</a:rPr>
              <a:t>nn.SpatialAveragePooling(20, 20, 20, 20)</a:t>
            </a:r>
            <a:endParaRPr sz="1000">
              <a:solidFill>
                <a:srgbClr val="F3F3F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</a:rPr>
              <a:t>nn.Linear(3*3*7, 12)</a:t>
            </a:r>
            <a:endParaRPr sz="1000">
              <a:solidFill>
                <a:srgbClr val="F3F3F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</a:rPr>
              <a:t>add(nn.Tanh())</a:t>
            </a:r>
            <a:endParaRPr sz="1000">
              <a:solidFill>
                <a:srgbClr val="F3F3F3"/>
              </a:solidFill>
            </a:endParaRPr>
          </a:p>
        </p:txBody>
      </p:sp>
      <p:sp>
        <p:nvSpPr>
          <p:cNvPr id="614" name="Shape 614"/>
          <p:cNvSpPr txBox="1"/>
          <p:nvPr/>
        </p:nvSpPr>
        <p:spPr>
          <a:xfrm>
            <a:off x="1484325" y="4704475"/>
            <a:ext cx="7003800" cy="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Evolved CPPN encoded convolutional kernels and weights of a small FFNN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 txBox="1"/>
          <p:nvPr>
            <p:ph type="ctrTitle"/>
          </p:nvPr>
        </p:nvSpPr>
        <p:spPr>
          <a:xfrm>
            <a:off x="685800" y="16595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Part 2: Evolution vs. Gradient Descent + Backprop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212121"/>
      </a:dk1>
      <a:lt1>
        <a:srgbClr val="FFFFFF"/>
      </a:lt1>
      <a:dk2>
        <a:srgbClr val="757575"/>
      </a:dk2>
      <a:lt2>
        <a:srgbClr val="E0E0E0"/>
      </a:lt2>
      <a:accent1>
        <a:srgbClr val="595959"/>
      </a:accent1>
      <a:accent2>
        <a:srgbClr val="000000"/>
      </a:accent2>
      <a:accent3>
        <a:srgbClr val="78909C"/>
      </a:accent3>
      <a:accent4>
        <a:srgbClr val="FF49E8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ark Gradient">
  <a:themeElements>
    <a:clrScheme name="Custom 346">
      <a:dk1>
        <a:srgbClr val="000000"/>
      </a:dk1>
      <a:lt1>
        <a:srgbClr val="FFFFFF"/>
      </a:lt1>
      <a:dk2>
        <a:srgbClr val="4C4C4C"/>
      </a:dk2>
      <a:lt2>
        <a:srgbClr val="CCCCCC"/>
      </a:lt2>
      <a:accent1>
        <a:srgbClr val="89B4B8"/>
      </a:accent1>
      <a:accent2>
        <a:srgbClr val="AFA6CA"/>
      </a:accent2>
      <a:accent3>
        <a:srgbClr val="A5B492"/>
      </a:accent3>
      <a:accent4>
        <a:srgbClr val="E8CD6D"/>
      </a:accent4>
      <a:accent5>
        <a:srgbClr val="F4A447"/>
      </a:accent5>
      <a:accent6>
        <a:srgbClr val="D09D94"/>
      </a:accent6>
      <a:hlink>
        <a:srgbClr val="5EA7AA"/>
      </a:hlink>
      <a:folHlink>
        <a:srgbClr val="A295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eepTheme V2.0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DeepTheme V2.0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